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4" r:id="rId3"/>
    <p:sldId id="260" r:id="rId4"/>
    <p:sldId id="261" r:id="rId5"/>
    <p:sldId id="262" r:id="rId6"/>
    <p:sldId id="265" r:id="rId7"/>
    <p:sldId id="267" r:id="rId8"/>
    <p:sldId id="266" r:id="rId9"/>
    <p:sldId id="269" r:id="rId10"/>
    <p:sldId id="270" r:id="rId11"/>
    <p:sldId id="271" r:id="rId12"/>
    <p:sldId id="278" r:id="rId13"/>
    <p:sldId id="268" r:id="rId14"/>
    <p:sldId id="279" r:id="rId15"/>
    <p:sldId id="280" r:id="rId16"/>
    <p:sldId id="275" r:id="rId17"/>
    <p:sldId id="272" r:id="rId18"/>
    <p:sldId id="273" r:id="rId19"/>
    <p:sldId id="274" r:id="rId20"/>
    <p:sldId id="276" r:id="rId21"/>
    <p:sldId id="277" r:id="rId22"/>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8" autoAdjust="0"/>
    <p:restoredTop sz="94660"/>
  </p:normalViewPr>
  <p:slideViewPr>
    <p:cSldViewPr snapToGrid="0">
      <p:cViewPr varScale="1">
        <p:scale>
          <a:sx n="114" d="100"/>
          <a:sy n="114" d="100"/>
        </p:scale>
        <p:origin x="1608"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90FD1F6-421C-4BD4-816F-994647BC680B}"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186204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FD1F6-421C-4BD4-816F-994647BC680B}"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41492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FD1F6-421C-4BD4-816F-994647BC680B}"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279160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FD1F6-421C-4BD4-816F-994647BC680B}"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283693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90FD1F6-421C-4BD4-816F-994647BC680B}" type="datetimeFigureOut">
              <a:rPr lang="fr-FR" smtClean="0"/>
              <a:t>20/03/2024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271707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0FD1F6-421C-4BD4-816F-994647BC680B}"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65515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90FD1F6-421C-4BD4-816F-994647BC680B}" type="datetimeFigureOut">
              <a:rPr lang="fr-FR" smtClean="0"/>
              <a:t>20/03/2024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151662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90FD1F6-421C-4BD4-816F-994647BC680B}" type="datetimeFigureOut">
              <a:rPr lang="fr-FR" smtClean="0"/>
              <a:t>20/03/2024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232287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FD1F6-421C-4BD4-816F-994647BC680B}" type="datetimeFigureOut">
              <a:rPr lang="fr-FR" smtClean="0"/>
              <a:t>20/03/2024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89188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90FD1F6-421C-4BD4-816F-994647BC680B}"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24034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90FD1F6-421C-4BD4-816F-994647BC680B}" type="datetimeFigureOut">
              <a:rPr lang="fr-FR" smtClean="0"/>
              <a:t>20/03/2024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434872-B9C9-4EBA-97B2-AF98A013D432}" type="slidenum">
              <a:rPr lang="fr-FR" smtClean="0"/>
              <a:t>‹N°›</a:t>
            </a:fld>
            <a:endParaRPr lang="fr-FR"/>
          </a:p>
        </p:txBody>
      </p:sp>
    </p:spTree>
    <p:extLst>
      <p:ext uri="{BB962C8B-B14F-4D97-AF65-F5344CB8AC3E}">
        <p14:creationId xmlns:p14="http://schemas.microsoft.com/office/powerpoint/2010/main" val="192973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extLst>
              <a:ext uri="{BEBA8EAE-BF5A-486C-A8C5-ECC9F3942E4B}">
                <a14:imgProps xmlns:a14="http://schemas.microsoft.com/office/drawing/2010/main">
                  <a14:imgLayer r:embed="rId14">
                    <a14:imgEffect>
                      <a14:colorTemperature colorTemp="6100"/>
                    </a14:imgEffect>
                    <a14:imgEffect>
                      <a14:saturation sat="216000"/>
                    </a14:imgEffect>
                  </a14:imgLayer>
                </a14:imgProps>
              </a:ext>
            </a:extLst>
          </a:blip>
          <a:srcRect/>
          <a:stretch>
            <a:fillRect l="-3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FD1F6-421C-4BD4-816F-994647BC680B}" type="datetimeFigureOut">
              <a:rPr lang="fr-FR" smtClean="0"/>
              <a:t>20/03/2024</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34872-B9C9-4EBA-97B2-AF98A013D432}" type="slidenum">
              <a:rPr lang="fr-FR" smtClean="0"/>
              <a:t>‹N°›</a:t>
            </a:fld>
            <a:endParaRPr lang="fr-FR"/>
          </a:p>
        </p:txBody>
      </p:sp>
    </p:spTree>
    <p:extLst>
      <p:ext uri="{BB962C8B-B14F-4D97-AF65-F5344CB8AC3E}">
        <p14:creationId xmlns:p14="http://schemas.microsoft.com/office/powerpoint/2010/main" val="580017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arte.tv/fr/videos/107489-003-A/generations-guerres-d-algerie-3-3/" TargetMode="External"/><Relationship Id="rId4" Type="http://schemas.openxmlformats.org/officeDocument/2006/relationships/hyperlink" Target="https://www.france.tv/france-2/c-etait-la-guerre-d-algerie/#section-abou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BJDHvo-1xM" TargetMode="External"/><Relationship Id="rId2" Type="http://schemas.openxmlformats.org/officeDocument/2006/relationships/hyperlink" Target="https://www.youtube.com/watch?v=tYcrcu7cRZ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seignants.lumni.fr/fiche-media/00000001898" TargetMode="External"/><Relationship Id="rId2" Type="http://schemas.openxmlformats.org/officeDocument/2006/relationships/hyperlink" Target="https://www.radiofrance.fr/franceinter/podcasts/affaires-sensibles/harkis-quand-la-france-abandonne-ses-enfants-6683000"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hyperlink" Target="https://www.youtube.com/watch?v=tCZrB_JkH_I" TargetMode="External"/><Relationship Id="rId1" Type="http://schemas.openxmlformats.org/officeDocument/2006/relationships/slideLayout" Target="../slideLayouts/slideLayout2.xml"/><Relationship Id="rId6" Type="http://schemas.openxmlformats.org/officeDocument/2006/relationships/hyperlink" Target="https://harkis.gouv.fr/centre-de-ressources/sources-videographiques/sources-videographiques-de-lina" TargetMode="External"/><Relationship Id="rId5" Type="http://schemas.openxmlformats.org/officeDocument/2006/relationships/hyperlink" Target="https://www.radiofrance.fr/franceinter/podcasts/la-marche-de-l-histoire/les-premieres-annees-des-harkis-en-france-6765172"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FMhZaSoUQC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90T19hyB63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hyperlink" Target="https://enseignants.lumni.fr/fiche-media/00000001898" TargetMode="External"/><Relationship Id="rId2" Type="http://schemas.openxmlformats.org/officeDocument/2006/relationships/hyperlink" Target="https://www.arte.tv/fr/videos/107489-003-A/generations-guerres-d-algerie-3-3/" TargetMode="External"/><Relationship Id="rId1" Type="http://schemas.openxmlformats.org/officeDocument/2006/relationships/slideLayout" Target="../slideLayouts/slideLayout2.xml"/><Relationship Id="rId4" Type="http://schemas.openxmlformats.org/officeDocument/2006/relationships/hyperlink" Target="https://www.youtube.com/watch?v=FMhZaSoUQC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h.rousse@theategerardphilipe.com" TargetMode="Externa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youtube.com/watch?v=a2_X3qmP9E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100"/>
                    </a14:imgEffect>
                    <a14:imgEffect>
                      <a14:saturation sat="216000"/>
                    </a14:imgEffect>
                  </a14:imgLayer>
                </a14:imgProps>
              </a:ext>
            </a:extLst>
          </a:blip>
          <a:srcRect/>
          <a:stretch>
            <a:fillRect l="-3000" r="-12000"/>
          </a:stretch>
        </a:blipFill>
        <a:effectLst/>
      </p:bgPr>
    </p:bg>
    <p:spTree>
      <p:nvGrpSpPr>
        <p:cNvPr id="1" name=""/>
        <p:cNvGrpSpPr/>
        <p:nvPr/>
      </p:nvGrpSpPr>
      <p:grpSpPr>
        <a:xfrm>
          <a:off x="0" y="0"/>
          <a:ext cx="0" cy="0"/>
          <a:chOff x="0" y="0"/>
          <a:chExt cx="0" cy="0"/>
        </a:xfrm>
      </p:grpSpPr>
      <p:sp>
        <p:nvSpPr>
          <p:cNvPr id="7" name="Rectangle 6"/>
          <p:cNvSpPr/>
          <p:nvPr/>
        </p:nvSpPr>
        <p:spPr>
          <a:xfrm>
            <a:off x="578503" y="3286539"/>
            <a:ext cx="4576591" cy="16670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Sharp Grotesk Medium 25" panose="00000605000000000000" pitchFamily="50" charset="0"/>
              </a:rPr>
              <a:t>Dossier pédagogique</a:t>
            </a:r>
          </a:p>
          <a:p>
            <a:pPr algn="ctr"/>
            <a:r>
              <a:rPr lang="fr-FR" dirty="0">
                <a:solidFill>
                  <a:schemeClr val="tx1"/>
                </a:solidFill>
                <a:latin typeface="Sharp Grotesk Medium 25" panose="00000605000000000000" pitchFamily="50" charset="0"/>
              </a:rPr>
              <a:t>L’Art de perdre</a:t>
            </a:r>
          </a:p>
          <a:p>
            <a:pPr algn="ctr"/>
            <a:r>
              <a:rPr lang="it-IT" sz="1100" dirty="0">
                <a:solidFill>
                  <a:schemeClr val="tx1"/>
                </a:solidFill>
                <a:latin typeface="Sharp Grotesk Medium 25" panose="00000605000000000000" pitchFamily="50" charset="0"/>
              </a:rPr>
              <a:t>Comment faire ressurgir un pays du silence?</a:t>
            </a:r>
            <a:endParaRPr lang="fr-FR" sz="1100" dirty="0">
              <a:solidFill>
                <a:schemeClr val="tx1"/>
              </a:solidFill>
              <a:latin typeface="Sharp Grotesk Medium 25" panose="00000605000000000000" pitchFamily="50" charset="0"/>
            </a:endParaRPr>
          </a:p>
          <a:p>
            <a:pPr lvl="1" algn="just"/>
            <a:endParaRPr lang="fr-FR" sz="1100" dirty="0">
              <a:solidFill>
                <a:schemeClr val="tx1"/>
              </a:solidFill>
              <a:latin typeface="Sharp Grotesk SemiBold 15" panose="00000706000000000000" pitchFamily="50" charset="0"/>
            </a:endParaRPr>
          </a:p>
          <a:p>
            <a:pPr lvl="1" algn="just"/>
            <a:r>
              <a:rPr lang="fr-FR" sz="1200" dirty="0">
                <a:solidFill>
                  <a:schemeClr val="tx1"/>
                </a:solidFill>
                <a:latin typeface="Sharp Grotesk SemiBold 15" panose="00000706000000000000" pitchFamily="50" charset="0"/>
              </a:rPr>
              <a:t>D’après le roman d’</a:t>
            </a:r>
            <a:r>
              <a:rPr lang="fr-FR" sz="1600" dirty="0">
                <a:solidFill>
                  <a:schemeClr val="tx1"/>
                </a:solidFill>
                <a:latin typeface="Sharp Grotesk SemiBold 15" panose="00000706000000000000" pitchFamily="50" charset="0"/>
              </a:rPr>
              <a:t>Alice </a:t>
            </a:r>
            <a:r>
              <a:rPr lang="fr-FR" sz="1600" dirty="0" err="1">
                <a:solidFill>
                  <a:schemeClr val="tx1"/>
                </a:solidFill>
                <a:latin typeface="Sharp Grotesk SemiBold 15" panose="00000706000000000000" pitchFamily="50" charset="0"/>
              </a:rPr>
              <a:t>Zeniter</a:t>
            </a:r>
            <a:endParaRPr lang="fr-FR" sz="1600" dirty="0">
              <a:solidFill>
                <a:schemeClr val="tx1"/>
              </a:solidFill>
              <a:latin typeface="Sharp Grotesk SemiBold 15" panose="00000706000000000000" pitchFamily="50" charset="0"/>
            </a:endParaRPr>
          </a:p>
          <a:p>
            <a:pPr lvl="1" algn="just"/>
            <a:r>
              <a:rPr lang="fr-FR" sz="1200" dirty="0">
                <a:solidFill>
                  <a:schemeClr val="tx1"/>
                </a:solidFill>
                <a:latin typeface="Sharp Grotesk SemiBold 15" panose="00000706000000000000" pitchFamily="50" charset="0"/>
              </a:rPr>
              <a:t>Adaptation et mise en scène </a:t>
            </a:r>
            <a:r>
              <a:rPr lang="fr-FR" sz="1600" dirty="0">
                <a:solidFill>
                  <a:schemeClr val="tx1"/>
                </a:solidFill>
                <a:latin typeface="Sharp Grotesk SemiBold 15" panose="00000706000000000000" pitchFamily="50" charset="0"/>
              </a:rPr>
              <a:t>Sabrina </a:t>
            </a:r>
            <a:r>
              <a:rPr lang="fr-FR" sz="1600" dirty="0" err="1">
                <a:solidFill>
                  <a:schemeClr val="tx1"/>
                </a:solidFill>
                <a:latin typeface="Sharp Grotesk SemiBold 15" panose="00000706000000000000" pitchFamily="50" charset="0"/>
              </a:rPr>
              <a:t>Koroughli</a:t>
            </a:r>
            <a:endParaRPr lang="fr-FR" sz="1600" dirty="0">
              <a:solidFill>
                <a:schemeClr val="tx1"/>
              </a:solidFill>
              <a:latin typeface="Sharp Grotesk SemiBold 15" panose="00000706000000000000" pitchFamily="50"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80" y="260648"/>
            <a:ext cx="1975105" cy="936104"/>
          </a:xfrm>
          <a:prstGeom prst="rect">
            <a:avLst/>
          </a:prstGeom>
        </p:spPr>
      </p:pic>
      <p:sp>
        <p:nvSpPr>
          <p:cNvPr id="5" name="Rectangle 4">
            <a:hlinkClick r:id="rId5" action="ppaction://hlinksldjump"/>
          </p:cNvPr>
          <p:cNvSpPr/>
          <p:nvPr/>
        </p:nvSpPr>
        <p:spPr>
          <a:xfrm>
            <a:off x="8190963" y="6257704"/>
            <a:ext cx="1402921" cy="432000"/>
          </a:xfrm>
          <a:prstGeom prst="rect">
            <a:avLst/>
          </a:prstGeom>
          <a:solidFill>
            <a:srgbClr val="00B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Sharp Grotesk Medium 25" panose="00000605000000000000" pitchFamily="50" charset="0"/>
              </a:rPr>
              <a:t>SOMMAIRE</a:t>
            </a:r>
          </a:p>
        </p:txBody>
      </p:sp>
      <p:sp>
        <p:nvSpPr>
          <p:cNvPr id="2" name="ZoneTexte 1"/>
          <p:cNvSpPr txBox="1"/>
          <p:nvPr/>
        </p:nvSpPr>
        <p:spPr>
          <a:xfrm>
            <a:off x="4754465" y="262504"/>
            <a:ext cx="4839419" cy="861774"/>
          </a:xfrm>
          <a:prstGeom prst="rect">
            <a:avLst/>
          </a:prstGeom>
          <a:noFill/>
        </p:spPr>
        <p:txBody>
          <a:bodyPr wrap="square" rtlCol="0">
            <a:spAutoFit/>
          </a:bodyPr>
          <a:lstStyle/>
          <a:p>
            <a:pPr algn="ctr"/>
            <a:r>
              <a:rPr lang="fr-FR" dirty="0">
                <a:solidFill>
                  <a:schemeClr val="bg1"/>
                </a:solidFill>
              </a:rPr>
              <a:t>PASSEZ EN MODE «DIAPORAMA» POUR PROFITER PLEINEMENT DE CE DOSSIER INTERACTIF</a:t>
            </a:r>
          </a:p>
          <a:p>
            <a:pPr algn="just"/>
            <a:r>
              <a:rPr lang="fr-FR" sz="1400" dirty="0">
                <a:solidFill>
                  <a:schemeClr val="bg1"/>
                </a:solidFill>
              </a:rPr>
              <a:t>Cliquez sur ce bouton en bas de votre fenêtre PowerPoint</a:t>
            </a:r>
          </a:p>
        </p:txBody>
      </p:sp>
      <p:pic>
        <p:nvPicPr>
          <p:cNvPr id="3" name="Image 2"/>
          <p:cNvPicPr>
            <a:picLocks noChangeAspect="1"/>
          </p:cNvPicPr>
          <p:nvPr/>
        </p:nvPicPr>
        <p:blipFill>
          <a:blip r:embed="rId6"/>
          <a:stretch>
            <a:fillRect/>
          </a:stretch>
        </p:blipFill>
        <p:spPr>
          <a:xfrm>
            <a:off x="9181650" y="796427"/>
            <a:ext cx="476577" cy="400325"/>
          </a:xfrm>
          <a:prstGeom prst="rect">
            <a:avLst/>
          </a:prstGeom>
        </p:spPr>
      </p:pic>
    </p:spTree>
    <p:extLst>
      <p:ext uri="{BB962C8B-B14F-4D97-AF65-F5344CB8AC3E}">
        <p14:creationId xmlns:p14="http://schemas.microsoft.com/office/powerpoint/2010/main" val="418167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p:cNvSpPr/>
          <p:nvPr/>
        </p:nvSpPr>
        <p:spPr>
          <a:xfrm>
            <a:off x="218864" y="151929"/>
            <a:ext cx="2846454" cy="432004"/>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kumimoji="0" lang="fr-FR" sz="2400" b="1" i="0" u="none" strike="noStrike" kern="0" cap="none" spc="0" normalizeH="0" baseline="0" noProof="0" dirty="0">
                <a:ln>
                  <a:noFill/>
                </a:ln>
                <a:solidFill>
                  <a:srgbClr val="000000"/>
                </a:solidFill>
                <a:effectLst/>
                <a:uLnTx/>
                <a:uFillTx/>
                <a:latin typeface="Calibri"/>
                <a:sym typeface="Sharp Grotesk Medium 25"/>
              </a:rPr>
              <a:t>La guerre d’Algérie</a:t>
            </a:r>
          </a:p>
        </p:txBody>
      </p:sp>
      <p:sp>
        <p:nvSpPr>
          <p:cNvPr id="19" name="Rectangle 18">
            <a:extLst>
              <a:ext uri="{FF2B5EF4-FFF2-40B4-BE49-F238E27FC236}">
                <a16:creationId xmlns:a16="http://schemas.microsoft.com/office/drawing/2014/main" id="{14D7116C-CCF3-449B-8FEC-7914C331C881}"/>
              </a:ext>
            </a:extLst>
          </p:cNvPr>
          <p:cNvSpPr/>
          <p:nvPr/>
        </p:nvSpPr>
        <p:spPr>
          <a:xfrm>
            <a:off x="146128" y="785650"/>
            <a:ext cx="6825619" cy="5368954"/>
          </a:xfrm>
          <a:prstGeom prst="rect">
            <a:avLst/>
          </a:prstGeom>
          <a:solidFill>
            <a:srgbClr val="FFFFFF"/>
          </a:solidFill>
          <a:ln w="38100">
            <a:solidFill>
              <a:schemeClr val="tx1"/>
            </a:solidFill>
            <a:miter lim="400000"/>
          </a:ln>
        </p:spPr>
        <p:txBody>
          <a:bodyPr wrap="square" lIns="72000" tIns="72000" rIns="72000" bIns="72000" numCol="2" spcCol="360000">
            <a:spAutoFit/>
          </a:bodyPr>
          <a:lstStyle/>
          <a:p>
            <a:endParaRPr lang="fr-FR" sz="1100" b="0" dirty="0">
              <a:solidFill>
                <a:schemeClr val="bg1"/>
              </a:solidFill>
            </a:endParaRPr>
          </a:p>
          <a:p>
            <a:endParaRPr lang="fr-FR" sz="1100" b="0" dirty="0">
              <a:solidFill>
                <a:schemeClr val="bg1"/>
              </a:solidFill>
            </a:endParaRPr>
          </a:p>
          <a:p>
            <a:r>
              <a:rPr lang="fr-FR" sz="1100" b="0" dirty="0"/>
              <a:t>En avril 1954, un groupe d’indépendantistes déterminés à entrer dans la lutte armée crée le Comité révolutionnaire pour l’unité et l’action (CRUA). </a:t>
            </a:r>
            <a:r>
              <a:rPr lang="fr-FR" sz="1100" dirty="0">
                <a:solidFill>
                  <a:srgbClr val="00B0FF"/>
                </a:solidFill>
              </a:rPr>
              <a:t>Le 1er novembre 1954</a:t>
            </a:r>
            <a:r>
              <a:rPr lang="fr-FR" sz="1100" b="0" dirty="0"/>
              <a:t>, le CRUA</a:t>
            </a:r>
            <a:r>
              <a:rPr lang="fr-FR" sz="1100" b="0" dirty="0">
                <a:solidFill>
                  <a:srgbClr val="00B0FF"/>
                </a:solidFill>
              </a:rPr>
              <a:t> devient le Front de libération nationale (FLN)</a:t>
            </a:r>
            <a:r>
              <a:rPr lang="fr-FR" sz="1100" b="0" dirty="0"/>
              <a:t> et commet plusieurs dizaines d'attentats, dont certains meurtriers. </a:t>
            </a:r>
            <a:r>
              <a:rPr lang="fr-FR" sz="1100" b="0" dirty="0">
                <a:solidFill>
                  <a:srgbClr val="00B0FF"/>
                </a:solidFill>
              </a:rPr>
              <a:t>C'est la « Toussaint rouge ». C’est le début de la guerre d’indépendance algérienne. </a:t>
            </a:r>
          </a:p>
          <a:p>
            <a:endParaRPr lang="fr-FR" sz="1100" b="0" dirty="0"/>
          </a:p>
          <a:p>
            <a:r>
              <a:rPr lang="fr-FR" sz="1100" b="0" dirty="0"/>
              <a:t>Le </a:t>
            </a:r>
            <a:r>
              <a:rPr lang="fr-FR" sz="1100" b="0" dirty="0">
                <a:solidFill>
                  <a:srgbClr val="00B0FF"/>
                </a:solidFill>
              </a:rPr>
              <a:t>16 mars 1956</a:t>
            </a:r>
            <a:r>
              <a:rPr lang="fr-FR" sz="1100" b="0" dirty="0"/>
              <a:t>, l’Assemblée nationale française accorde les pouvoirs spéciaux au gouvernement de Guy Mollet. </a:t>
            </a:r>
            <a:r>
              <a:rPr lang="fr-FR" sz="1100" b="0" dirty="0">
                <a:solidFill>
                  <a:srgbClr val="00B0FF"/>
                </a:solidFill>
              </a:rPr>
              <a:t>A la fin de l’année, on compte plus d’un demi-million de soldats français en Algérie.</a:t>
            </a:r>
          </a:p>
          <a:p>
            <a:endParaRPr lang="fr-FR" sz="1100" b="0" dirty="0">
              <a:solidFill>
                <a:srgbClr val="00B0FF"/>
              </a:solidFill>
            </a:endParaRPr>
          </a:p>
          <a:p>
            <a:r>
              <a:rPr lang="fr-FR" sz="1100" b="0" dirty="0">
                <a:solidFill>
                  <a:srgbClr val="00B0FF"/>
                </a:solidFill>
              </a:rPr>
              <a:t>Entre janvier et octobre 1957</a:t>
            </a:r>
            <a:r>
              <a:rPr lang="fr-FR" sz="1100" b="0" dirty="0"/>
              <a:t>, la 10</a:t>
            </a:r>
            <a:r>
              <a:rPr lang="fr-FR" sz="1100" b="0" baseline="30000" dirty="0"/>
              <a:t>e </a:t>
            </a:r>
            <a:r>
              <a:rPr lang="fr-FR" sz="1100" b="0" dirty="0"/>
              <a:t>division parachutiste de l'Armée française et les indépendantistes algériens du FLN s’opposent lors de la </a:t>
            </a:r>
            <a:r>
              <a:rPr lang="fr-FR" sz="1100" b="0" dirty="0">
                <a:solidFill>
                  <a:srgbClr val="00B0FF"/>
                </a:solidFill>
              </a:rPr>
              <a:t>Bataille d’Alger</a:t>
            </a:r>
            <a:r>
              <a:rPr lang="fr-FR" sz="1100" b="0" dirty="0"/>
              <a:t>. L’armée française utilise la torture.</a:t>
            </a:r>
          </a:p>
          <a:p>
            <a:endParaRPr lang="fr-FR" sz="1100" b="0" dirty="0"/>
          </a:p>
          <a:p>
            <a:r>
              <a:rPr lang="fr-FR" sz="1100" b="0" dirty="0">
                <a:solidFill>
                  <a:srgbClr val="00B0FF"/>
                </a:solidFill>
              </a:rPr>
              <a:t>Le 13 mai 1958, l’armée prend le pouvoir en Algérie </a:t>
            </a:r>
            <a:r>
              <a:rPr lang="fr-FR" sz="1100" b="0" dirty="0"/>
              <a:t>et crée le Comité de salut public, dirigé par le général Massu.</a:t>
            </a:r>
          </a:p>
          <a:p>
            <a:endParaRPr lang="fr-FR" sz="1100" b="0" dirty="0"/>
          </a:p>
          <a:p>
            <a:r>
              <a:rPr lang="fr-FR" sz="1100" b="0" dirty="0"/>
              <a:t>Le 1er juin 1958, à Paris, le général de Gaulle est investi comme président du Conseil (premier ministre). </a:t>
            </a:r>
          </a:p>
          <a:p>
            <a:endParaRPr lang="fr-FR" sz="1100" b="0" dirty="0"/>
          </a:p>
          <a:p>
            <a:r>
              <a:rPr lang="fr-FR" sz="1100" b="0" dirty="0">
                <a:solidFill>
                  <a:srgbClr val="00B0FF"/>
                </a:solidFill>
              </a:rPr>
              <a:t>Le 19 septembre 1958</a:t>
            </a:r>
            <a:r>
              <a:rPr lang="fr-FR" sz="1100" b="0" dirty="0"/>
              <a:t>, le Gouvernement provisoire de la République algérienne (GPRA), avec à sa tête Ferhat Abbas, est formé.</a:t>
            </a:r>
          </a:p>
          <a:p>
            <a:endParaRPr lang="fr-FR" sz="1100" b="0" dirty="0"/>
          </a:p>
          <a:p>
            <a:endParaRPr lang="fr-FR" sz="1100" b="0" dirty="0"/>
          </a:p>
          <a:p>
            <a:r>
              <a:rPr lang="fr-FR" sz="1100" b="0" dirty="0"/>
              <a:t>De Gaulle propose la « paix des braves » aux insurgés algériens en octobre 1958. </a:t>
            </a:r>
          </a:p>
          <a:p>
            <a:endParaRPr lang="fr-FR" sz="1100" b="0" dirty="0"/>
          </a:p>
          <a:p>
            <a:r>
              <a:rPr lang="fr-FR" sz="1100" b="0" dirty="0">
                <a:solidFill>
                  <a:srgbClr val="00B0FF"/>
                </a:solidFill>
              </a:rPr>
              <a:t>Le 16 septembre 1959, De Gaulle reconnaît le droit à l’autodétermination des Algériens par la voie du référendum.</a:t>
            </a:r>
          </a:p>
          <a:p>
            <a:endParaRPr lang="fr-FR" sz="1100" b="0" dirty="0"/>
          </a:p>
          <a:p>
            <a:r>
              <a:rPr lang="fr-FR" sz="1100" b="0" dirty="0"/>
              <a:t>Le 24 janvier 1960, des colons dirigés par Pierre </a:t>
            </a:r>
            <a:r>
              <a:rPr lang="fr-FR" sz="1100" b="0" dirty="0" err="1"/>
              <a:t>Lagaillarde</a:t>
            </a:r>
            <a:r>
              <a:rPr lang="fr-FR" sz="1100" b="0" dirty="0"/>
              <a:t> appellent au soulèvement des Européens au nom de l’Algérie française. Ils se rendent le 1er février. </a:t>
            </a:r>
            <a:r>
              <a:rPr lang="fr-FR" sz="1100" b="0" dirty="0">
                <a:solidFill>
                  <a:srgbClr val="00B0FF"/>
                </a:solidFill>
              </a:rPr>
              <a:t>C’est la « Semaine des barricades ». </a:t>
            </a:r>
          </a:p>
          <a:p>
            <a:endParaRPr lang="fr-FR" sz="1100" b="0" dirty="0"/>
          </a:p>
          <a:p>
            <a:r>
              <a:rPr lang="fr-FR" sz="1100" b="0" dirty="0"/>
              <a:t>Le 8 janvier 1961, </a:t>
            </a:r>
            <a:r>
              <a:rPr lang="fr-FR" sz="1100" b="0" dirty="0">
                <a:solidFill>
                  <a:srgbClr val="00B0FF"/>
                </a:solidFill>
              </a:rPr>
              <a:t>le référendum sur la politique d’autodétermination</a:t>
            </a:r>
            <a:r>
              <a:rPr lang="fr-FR" sz="1100" b="0" dirty="0"/>
              <a:t> voit un large succès du « oui », en France comme en Algérie.</a:t>
            </a:r>
          </a:p>
          <a:p>
            <a:endParaRPr lang="fr-FR" sz="1100" b="0" dirty="0"/>
          </a:p>
          <a:p>
            <a:r>
              <a:rPr lang="fr-FR" sz="1100" b="0" dirty="0"/>
              <a:t>En février 1961, des activistes européens constituent l’Organisation armée secrète (OAS), organisation terroriste pour le maintien de l’Algérie française. Le 22 avril 1961, les anciens généraux de l’armée française Salan, Challe, </a:t>
            </a:r>
            <a:r>
              <a:rPr lang="fr-FR" sz="1100" b="0" dirty="0" err="1"/>
              <a:t>Jouhaud</a:t>
            </a:r>
            <a:r>
              <a:rPr lang="fr-FR" sz="1100" b="0" dirty="0"/>
              <a:t> et Zeller tente de prendre le pouvoir. </a:t>
            </a:r>
            <a:r>
              <a:rPr lang="fr-FR" sz="1100" b="0" dirty="0">
                <a:solidFill>
                  <a:srgbClr val="00B0FF"/>
                </a:solidFill>
              </a:rPr>
              <a:t>C’est le « putsch des généraux ».</a:t>
            </a:r>
          </a:p>
          <a:p>
            <a:endParaRPr lang="fr-FR" sz="1100" b="0" dirty="0"/>
          </a:p>
          <a:p>
            <a:r>
              <a:rPr lang="fr-FR" sz="1100" b="0" dirty="0">
                <a:solidFill>
                  <a:srgbClr val="00B0FF"/>
                </a:solidFill>
              </a:rPr>
              <a:t>Le 18 mars 1962, les accords d'Évian donnent l'indépendance à l'Algérie.</a:t>
            </a:r>
          </a:p>
          <a:p>
            <a:r>
              <a:rPr lang="fr-FR" sz="1100" b="0" dirty="0">
                <a:solidFill>
                  <a:srgbClr val="00B0FF"/>
                </a:solidFill>
              </a:rPr>
              <a:t>L'indépendance est proclamée le 3 juillet 1962.</a:t>
            </a:r>
          </a:p>
        </p:txBody>
      </p:sp>
      <p:pic>
        <p:nvPicPr>
          <p:cNvPr id="1026" name="Picture 2" descr="Galerie Algérie - 1956">
            <a:extLst>
              <a:ext uri="{FF2B5EF4-FFF2-40B4-BE49-F238E27FC236}">
                <a16:creationId xmlns:a16="http://schemas.microsoft.com/office/drawing/2014/main" id="{352BCF5B-4013-4546-957E-8C7088D535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75001" y="826193"/>
            <a:ext cx="2388968" cy="1787072"/>
          </a:xfrm>
          <a:prstGeom prst="rect">
            <a:avLst/>
          </a:prstGeom>
          <a:blipFill>
            <a:blip r:embed="rId3">
              <a:extLst>
                <a:ext uri="{28A0092B-C50C-407E-A947-70E740481C1C}">
                  <a14:useLocalDpi xmlns:a14="http://schemas.microsoft.com/office/drawing/2010/main"/>
                </a:ext>
              </a:extLst>
            </a:blip>
            <a:stretch>
              <a:fillRect/>
            </a:stretch>
          </a:blipFill>
          <a:ln w="25400" cap="flat">
            <a:solidFill>
              <a:schemeClr val="accent1"/>
            </a:solidFill>
            <a:prstDash val="solid"/>
            <a:round/>
          </a:ln>
          <a:effectLst/>
          <a:sp3d/>
        </p:spPr>
      </p:pic>
      <p:sp>
        <p:nvSpPr>
          <p:cNvPr id="3" name="Rectangle 2">
            <a:extLst>
              <a:ext uri="{FF2B5EF4-FFF2-40B4-BE49-F238E27FC236}">
                <a16:creationId xmlns:a16="http://schemas.microsoft.com/office/drawing/2014/main" id="{082451A9-E459-4B41-8CDD-E86E569579DB}"/>
              </a:ext>
            </a:extLst>
          </p:cNvPr>
          <p:cNvSpPr/>
          <p:nvPr/>
        </p:nvSpPr>
        <p:spPr>
          <a:xfrm>
            <a:off x="7285392" y="2420194"/>
            <a:ext cx="2388968" cy="192356"/>
          </a:xfrm>
          <a:prstGeom prst="rect">
            <a:avLst/>
          </a:prstGeom>
          <a:solidFill>
            <a:srgbClr val="000000"/>
          </a:solidFill>
          <a:ln w="12700">
            <a:miter lim="400000"/>
          </a:ln>
        </p:spPr>
        <p:txBody>
          <a:bodyPr wrap="square" lIns="45718" tIns="45718" rIns="45718" bIns="45718">
            <a:spAutoFit/>
          </a:bodyPr>
          <a:lstStyle/>
          <a:p>
            <a:pPr algn="ctr"/>
            <a:r>
              <a:rPr lang="fr-FR" sz="650" b="0" i="1" dirty="0">
                <a:solidFill>
                  <a:schemeClr val="bg1"/>
                </a:solidFill>
                <a:latin typeface="+mj-lt"/>
                <a:ea typeface="+mn-ea"/>
                <a:cs typeface="+mn-cs"/>
              </a:rPr>
              <a:t>Un Algérien devant un char de l'armée, 1956. @Eclair mondial/SIPA</a:t>
            </a:r>
          </a:p>
        </p:txBody>
      </p:sp>
      <p:sp>
        <p:nvSpPr>
          <p:cNvPr id="5" name="ZoneTexte 4">
            <a:extLst>
              <a:ext uri="{FF2B5EF4-FFF2-40B4-BE49-F238E27FC236}">
                <a16:creationId xmlns:a16="http://schemas.microsoft.com/office/drawing/2014/main" id="{7A6C68BE-1E66-4B00-A3CD-53242367B908}"/>
              </a:ext>
            </a:extLst>
          </p:cNvPr>
          <p:cNvSpPr txBox="1"/>
          <p:nvPr/>
        </p:nvSpPr>
        <p:spPr>
          <a:xfrm>
            <a:off x="1033351" y="826193"/>
            <a:ext cx="5051171"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fr-FR" sz="1200" b="1" i="0" u="none" strike="noStrike" cap="none" spc="0" normalizeH="0" baseline="0" dirty="0">
                <a:ln>
                  <a:noFill/>
                </a:ln>
                <a:solidFill>
                  <a:srgbClr val="00B0F0"/>
                </a:solidFill>
                <a:effectLst/>
                <a:uFillTx/>
                <a:latin typeface="Sharp Grotesk Medium 25" panose="00000605000000000000" pitchFamily="50" charset="0"/>
                <a:ea typeface="Helvetica"/>
                <a:cs typeface="Helvetica"/>
                <a:sym typeface="Helvetica"/>
              </a:rPr>
              <a:t>La guerre d’Algérie en quelques dates clés</a:t>
            </a:r>
          </a:p>
        </p:txBody>
      </p:sp>
      <p:sp>
        <p:nvSpPr>
          <p:cNvPr id="15" name="Rectangle 14">
            <a:extLst>
              <a:ext uri="{FF2B5EF4-FFF2-40B4-BE49-F238E27FC236}">
                <a16:creationId xmlns:a16="http://schemas.microsoft.com/office/drawing/2014/main" id="{0DDDD722-4719-4737-93F2-08CE90C8C215}"/>
              </a:ext>
            </a:extLst>
          </p:cNvPr>
          <p:cNvSpPr/>
          <p:nvPr/>
        </p:nvSpPr>
        <p:spPr>
          <a:xfrm>
            <a:off x="7275001" y="2897393"/>
            <a:ext cx="2388968" cy="2730729"/>
          </a:xfrm>
          <a:prstGeom prst="rect">
            <a:avLst/>
          </a:prstGeom>
          <a:solidFill>
            <a:srgbClr val="00B0F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spAutoFit/>
          </a:bodyPr>
          <a:lstStyle/>
          <a:p>
            <a:r>
              <a:rPr lang="fr-FR" sz="1050" b="1" dirty="0">
                <a:solidFill>
                  <a:schemeClr val="tx1"/>
                </a:solidFill>
              </a:rPr>
              <a:t>A voir: </a:t>
            </a:r>
          </a:p>
          <a:p>
            <a:pPr marL="171450" indent="-171450">
              <a:buFont typeface="Arial" panose="020B0604020202020204" pitchFamily="34" charset="0"/>
              <a:buChar char="•"/>
            </a:pPr>
            <a:r>
              <a:rPr lang="fr-FR" sz="1050" b="0" i="1" dirty="0">
                <a:solidFill>
                  <a:schemeClr val="tx1"/>
                </a:solidFill>
              </a:rPr>
              <a:t>C’était la guerre d’Algérie, </a:t>
            </a:r>
            <a:r>
              <a:rPr lang="fr-FR" sz="1050" b="0" dirty="0">
                <a:solidFill>
                  <a:schemeClr val="tx1"/>
                </a:solidFill>
              </a:rPr>
              <a:t>série documentaire de </a:t>
            </a:r>
            <a:r>
              <a:rPr lang="fr-FR" sz="1050" b="0" dirty="0"/>
              <a:t> Georges-Marc </a:t>
            </a:r>
            <a:r>
              <a:rPr lang="fr-FR" sz="1050" b="0" dirty="0" err="1"/>
              <a:t>Benamou</a:t>
            </a:r>
            <a:r>
              <a:rPr lang="fr-FR" sz="1050" b="0" baseline="30000" dirty="0"/>
              <a:t> </a:t>
            </a:r>
            <a:r>
              <a:rPr lang="fr-FR" sz="1050" b="0" dirty="0"/>
              <a:t>et Benjamin Stora, écrit et coréalisé par Mickaël </a:t>
            </a:r>
            <a:r>
              <a:rPr lang="fr-FR" sz="1050" b="0" dirty="0" err="1"/>
              <a:t>Gamrasni</a:t>
            </a:r>
            <a:r>
              <a:rPr lang="fr-FR" sz="1050" b="0" dirty="0"/>
              <a:t> et Stéphane Benhamou. </a:t>
            </a:r>
            <a:r>
              <a:rPr lang="fr-FR" sz="1050" b="0" dirty="0">
                <a:hlinkClick r:id="rId4"/>
              </a:rPr>
              <a:t>https://www.france.tv/france-2/c-etait-la-guerre-d-algerie/#section-about</a:t>
            </a:r>
            <a:r>
              <a:rPr lang="fr-FR" sz="1050" b="0" dirty="0"/>
              <a:t> </a:t>
            </a:r>
          </a:p>
          <a:p>
            <a:pPr marL="171450" indent="-171450">
              <a:buFont typeface="Arial" panose="020B0604020202020204" pitchFamily="34" charset="0"/>
              <a:buChar char="•"/>
            </a:pPr>
            <a:r>
              <a:rPr lang="fr-FR" sz="1050" i="1" dirty="0"/>
              <a:t>Générations guerres d’Algérie, La transmission du traumatisme</a:t>
            </a:r>
          </a:p>
          <a:p>
            <a:r>
              <a:rPr lang="it-IT" sz="1050" i="1" dirty="0"/>
              <a:t>     </a:t>
            </a:r>
            <a:r>
              <a:rPr lang="it-IT" sz="1050" dirty="0"/>
              <a:t>Documentaire de Olivier  Lambert</a:t>
            </a:r>
            <a:endParaRPr lang="fr-FR" sz="1050" dirty="0"/>
          </a:p>
          <a:p>
            <a:r>
              <a:rPr lang="fr-FR" sz="1050" dirty="0">
                <a:hlinkClick r:id="rId5"/>
              </a:rPr>
              <a:t>https://www.arte.tv/fr/videos/107489-003-A/generations-guerres-d-algerie-3-3/</a:t>
            </a:r>
            <a:r>
              <a:rPr lang="fr-FR" sz="1050" dirty="0"/>
              <a:t> </a:t>
            </a:r>
            <a:endParaRPr lang="fr-FR" sz="1050" i="1" dirty="0"/>
          </a:p>
          <a:p>
            <a:pPr marL="171450" indent="-171450" algn="l">
              <a:buFont typeface="Arial" panose="020B0604020202020204" pitchFamily="34" charset="0"/>
              <a:buChar char="•"/>
            </a:pPr>
            <a:endParaRPr lang="fr-FR" sz="1050" i="1" dirty="0"/>
          </a:p>
        </p:txBody>
      </p:sp>
    </p:spTree>
    <p:extLst>
      <p:ext uri="{BB962C8B-B14F-4D97-AF65-F5344CB8AC3E}">
        <p14:creationId xmlns:p14="http://schemas.microsoft.com/office/powerpoint/2010/main" val="171563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F9F6FF1F-E679-4D90-9511-0E956FC95A0E}"/>
              </a:ext>
            </a:extLst>
          </p:cNvPr>
          <p:cNvSpPr>
            <a:spLocks noGrp="1"/>
          </p:cNvSpPr>
          <p:nvPr>
            <p:ph type="title"/>
          </p:nvPr>
        </p:nvSpPr>
        <p:spPr>
          <a:xfrm>
            <a:off x="3553691" y="623134"/>
            <a:ext cx="6137261" cy="5511112"/>
          </a:xfrm>
          <a:solidFill>
            <a:schemeClr val="bg1"/>
          </a:solidFill>
          <a:ln w="38100">
            <a:solidFill>
              <a:schemeClr val="tx1"/>
            </a:solidFill>
          </a:ln>
        </p:spPr>
        <p:txBody>
          <a:bodyPr wrap="square" numCol="2" spcCol="180000">
            <a:noAutofit/>
          </a:bodyPr>
          <a:lstStyle/>
          <a:p>
            <a:r>
              <a:rPr lang="fr-FR" sz="1050" b="1" dirty="0">
                <a:solidFill>
                  <a:srgbClr val="00B0F0"/>
                </a:solidFill>
                <a:latin typeface="+mn-lt"/>
                <a:ea typeface="+mn-ea"/>
                <a:cs typeface="+mn-cs"/>
                <a:sym typeface="Helvetica"/>
              </a:rPr>
              <a:t>Les soldats du FLN, appelés « </a:t>
            </a:r>
            <a:r>
              <a:rPr lang="fr-FR" sz="1050" b="1" dirty="0" err="1">
                <a:solidFill>
                  <a:srgbClr val="00B0F0"/>
                </a:solidFill>
                <a:latin typeface="+mn-lt"/>
                <a:ea typeface="+mn-ea"/>
                <a:cs typeface="+mn-cs"/>
                <a:sym typeface="Helvetica"/>
              </a:rPr>
              <a:t>Moujahid</a:t>
            </a:r>
            <a:r>
              <a:rPr lang="fr-FR" sz="1050" b="1" dirty="0">
                <a:solidFill>
                  <a:srgbClr val="00B0F0"/>
                </a:solidFill>
                <a:latin typeface="+mn-lt"/>
                <a:ea typeface="+mn-ea"/>
                <a:cs typeface="+mn-cs"/>
                <a:sym typeface="Helvetica"/>
              </a:rPr>
              <a:t> » ou « fellagas » par les français</a:t>
            </a:r>
            <a:r>
              <a:rPr lang="fr-FR" sz="1050" dirty="0">
                <a:latin typeface="+mn-lt"/>
                <a:ea typeface="+mn-ea"/>
                <a:cs typeface="+mn-cs"/>
                <a:sym typeface="Helvetica"/>
              </a:rPr>
              <a:t>. Le Front de Libération Nationale est le mouvement qui s’est revendiqué seul porteur de la lutte pour l’Indépendance en 1954, en ouvrant le feu avec plusieurs attentats pendant la « toussaint rouge ». Il élimine l’autre parti, père de la pensée de l’Indépendance, appelé MNA (Mouvement Nationaliste Algérien) et dirigé par Messali Hadj. Celui-ci est considéré comme trop pacifiste et trop vieux par le FLN qui choisit la violence radicale. Au départ, aucun membre du FLN n’avait plus de 26 ou 27 ans. Le FLN recouvre 6 sections appelées « wilayas », régions algériennes, qui étaient chacune dirigées par un leader différent.  </a:t>
            </a:r>
            <a:br>
              <a:rPr lang="fr-FR" sz="1050" dirty="0">
                <a:latin typeface="+mn-lt"/>
                <a:ea typeface="+mn-ea"/>
                <a:cs typeface="+mn-cs"/>
                <a:sym typeface="Helvetica"/>
              </a:rPr>
            </a:br>
            <a:br>
              <a:rPr lang="fr-FR" sz="1050" dirty="0">
                <a:latin typeface="+mn-lt"/>
                <a:ea typeface="+mn-ea"/>
                <a:cs typeface="+mn-cs"/>
                <a:sym typeface="Helvetica"/>
              </a:rPr>
            </a:br>
            <a:r>
              <a:rPr lang="fr-FR" sz="1050" b="1" dirty="0">
                <a:solidFill>
                  <a:srgbClr val="00B0F0"/>
                </a:solidFill>
                <a:latin typeface="+mn-lt"/>
                <a:ea typeface="+mn-ea"/>
                <a:cs typeface="+mn-cs"/>
              </a:rPr>
              <a:t>La branche française du FLN. </a:t>
            </a:r>
            <a:r>
              <a:rPr lang="fr-FR" sz="1050" dirty="0">
                <a:latin typeface="+mn-lt"/>
                <a:ea typeface="+mn-ea"/>
                <a:cs typeface="+mn-cs"/>
              </a:rPr>
              <a:t>Elle a été très active pendant la guerre d’Algérie, </a:t>
            </a:r>
            <a:br>
              <a:rPr lang="fr-FR" sz="1050" dirty="0"/>
            </a:br>
            <a:r>
              <a:rPr lang="fr-FR" sz="1050" dirty="0">
                <a:latin typeface="+mn-lt"/>
                <a:ea typeface="+mn-ea"/>
                <a:cs typeface="+mn-cs"/>
              </a:rPr>
              <a:t>contribuant au réseau d’information, d’attentats à Paris, en libérant des prisonniers, en faisant passer des armes. Les liens entre le FLN en France et en Algérie ont été importants. Cependant, à la libération, les membres de la section française ont été écartés des postes de pouvoir du gouvernement du nouveau régime algérien.</a:t>
            </a:r>
            <a:br>
              <a:rPr lang="fr-FR" sz="1050" dirty="0">
                <a:latin typeface="+mn-lt"/>
                <a:ea typeface="+mn-ea"/>
                <a:cs typeface="+mn-cs"/>
              </a:rPr>
            </a:br>
            <a:br>
              <a:rPr lang="fr-FR" sz="1050" dirty="0">
                <a:latin typeface="+mn-lt"/>
                <a:ea typeface="+mn-ea"/>
                <a:cs typeface="+mn-cs"/>
              </a:rPr>
            </a:br>
            <a:r>
              <a:rPr lang="fr-FR" sz="1050" b="1" dirty="0">
                <a:solidFill>
                  <a:srgbClr val="00B0F0"/>
                </a:solidFill>
                <a:latin typeface="+mn-lt"/>
                <a:ea typeface="+mn-ea"/>
                <a:cs typeface="+mn-cs"/>
              </a:rPr>
              <a:t>Les Pieds-noirs. </a:t>
            </a:r>
            <a:r>
              <a:rPr lang="fr-FR" sz="1050" dirty="0">
                <a:latin typeface="+mn-lt"/>
                <a:ea typeface="+mn-ea"/>
                <a:cs typeface="+mn-cs"/>
              </a:rPr>
              <a:t>C’est par ce terme qu’on désigne les Européens qui vivaient en Algérie. La plupart étaient d’origine française et avaient rejoint l’Algérie suite à la colonisation. La plupart étaient de condition assez modeste, commerçants, artisans, ils avaient des droits supérieurs aux algériens mais n’étaient pas aussi riches qu’on peut l’imaginer. Ce terme recouvre aussi souvent les Juifs algériens dits aussi Juifs pieds-noirs qui étaient en Algérie bien avant 1830. Ces Juifs d’Algérie ont été naturalisés français suite au décret Crémieux de 1870, mais beaucoup parlaient arabe dans leur langue d’origine.</a:t>
            </a:r>
            <a:br>
              <a:rPr lang="fr-FR" sz="1050" dirty="0">
                <a:latin typeface="+mn-lt"/>
                <a:ea typeface="+mn-ea"/>
                <a:cs typeface="+mn-cs"/>
              </a:rPr>
            </a:br>
            <a:br>
              <a:rPr lang="fr-FR" sz="1050" dirty="0">
                <a:latin typeface="+mn-lt"/>
                <a:ea typeface="+mn-ea"/>
                <a:cs typeface="+mn-cs"/>
              </a:rPr>
            </a:br>
            <a:br>
              <a:rPr lang="fr-FR" sz="1050" dirty="0">
                <a:latin typeface="+mn-lt"/>
                <a:ea typeface="+mn-ea"/>
                <a:cs typeface="+mn-cs"/>
              </a:rPr>
            </a:br>
            <a:br>
              <a:rPr lang="fr-FR" sz="1050" dirty="0">
                <a:latin typeface="+mn-lt"/>
                <a:ea typeface="+mn-ea"/>
                <a:cs typeface="+mn-cs"/>
              </a:rPr>
            </a:br>
            <a:r>
              <a:rPr lang="fr-FR" sz="1050" b="1" dirty="0">
                <a:solidFill>
                  <a:srgbClr val="00B0F0"/>
                </a:solidFill>
                <a:latin typeface="+mn-lt"/>
              </a:rPr>
              <a:t>Les Appelés. </a:t>
            </a:r>
            <a:r>
              <a:rPr lang="fr-FR" sz="1050" dirty="0">
                <a:latin typeface="+mn-lt"/>
              </a:rPr>
              <a:t>Ce sont les soldats envoyés en Algérie pour « pacifier » comme on disait à l’époque, se battre contre le FLN. Ils sont souvent très jeunes et envoyés dans le cadre de leur service militaire. Leur présence est au départ de 24 mois. Mais à partir de 1956, quand les combats s’intensifient, on envoie à nouveau des soldats qui étaient rentrés en France, prolongeant ainsi leur mobilisation, on les appelle alors « les rappelés ». L’envoie de troupes françaises est alors massive. Parmi les appelés, quelques rares </a:t>
            </a:r>
            <a:br>
              <a:rPr lang="fr-FR" sz="1050" dirty="0"/>
            </a:br>
            <a:r>
              <a:rPr lang="fr-FR" sz="1050" dirty="0">
                <a:latin typeface="+mn-lt"/>
              </a:rPr>
              <a:t>jeunes hommes décident de ne pas se battre et de déclarer leur volonté de ne pas se battre : certains vont en prison suite à leur refus </a:t>
            </a:r>
            <a:r>
              <a:rPr lang="fr-FR" sz="1050" dirty="0">
                <a:latin typeface="+mn-lt"/>
                <a:sym typeface="Helvetica"/>
              </a:rPr>
              <a:t>de servir l’armée, on les appelle les « insoumis », d’autres choisissent de fuir l’armée une fois engagés, on les appelle les « déserteurs ».</a:t>
            </a:r>
            <a:br>
              <a:rPr lang="fr-FR" sz="1050" dirty="0">
                <a:latin typeface="+mn-lt"/>
                <a:ea typeface="+mn-ea"/>
                <a:cs typeface="+mn-cs"/>
              </a:rPr>
            </a:br>
            <a:br>
              <a:rPr lang="fr-FR" sz="1050" dirty="0">
                <a:latin typeface="+mn-lt"/>
                <a:ea typeface="+mn-ea"/>
                <a:cs typeface="+mn-cs"/>
              </a:rPr>
            </a:br>
            <a:r>
              <a:rPr lang="fr-FR" sz="1050" dirty="0">
                <a:latin typeface="+mn-lt"/>
                <a:ea typeface="+mn-ea"/>
                <a:cs typeface="+mn-cs"/>
              </a:rPr>
              <a:t> </a:t>
            </a:r>
            <a:r>
              <a:rPr lang="fr-FR" sz="1050" b="1" dirty="0">
                <a:solidFill>
                  <a:srgbClr val="00B0F0"/>
                </a:solidFill>
                <a:sym typeface="Helvetica"/>
              </a:rPr>
              <a:t>L’OAS. </a:t>
            </a:r>
            <a:r>
              <a:rPr lang="fr-FR" sz="1050" dirty="0">
                <a:sym typeface="Helvetica"/>
              </a:rPr>
              <a:t>L’Organisation Armée Secrète est une organisation clandestine fondée en février 1961 pour défendre l’Algérie française. Son action passe par tous les moyens (y-compris le terrorisme, des attentats en France et en Algérie contre des populations algériennes et des figures clés de l’indépendance tels que le Général de Gaulle, Jean-Paul Sartre, André Malraux), elle est fondée par deux activistes importants qui sont réfugiés à Madrid, Jean-Jacques Susini et Pierre </a:t>
            </a:r>
            <a:r>
              <a:rPr lang="fr-FR" sz="1050" dirty="0" err="1">
                <a:sym typeface="Helvetica"/>
              </a:rPr>
              <a:t>Lagaillarde</a:t>
            </a:r>
            <a:r>
              <a:rPr lang="fr-FR" sz="1050" dirty="0">
                <a:sym typeface="Helvetica"/>
              </a:rPr>
              <a:t>, et rallie aussi des militaires défenseurs de l’Algérie française tel que Raoul Salan. Les populations européennes s’en rapprochent parfois, désespérées de devoir quitter leurs terres, pour trouver un soutien. L’action de l’OAS dure pendant les premières années de l’Indépendance, il s’agit de la politique de la « terre brûlée », plus rien à perdre, on ne laissera rien de l’Algérie.</a:t>
            </a:r>
            <a:br>
              <a:rPr lang="fr-FR" sz="1050" dirty="0">
                <a:sym typeface="Helvetica"/>
              </a:rPr>
            </a:br>
            <a:endParaRPr lang="fr-FR" sz="1050" dirty="0">
              <a:latin typeface="+mn-lt"/>
              <a:ea typeface="+mn-ea"/>
              <a:cs typeface="+mn-cs"/>
              <a:sym typeface="Helvetica"/>
            </a:endParaRPr>
          </a:p>
        </p:txBody>
      </p:sp>
      <p:sp>
        <p:nvSpPr>
          <p:cNvPr id="16" name="Rectangle">
            <a:hlinkClick r:id="rId2" action="ppaction://hlinksldjump"/>
            <a:extLst>
              <a:ext uri="{FF2B5EF4-FFF2-40B4-BE49-F238E27FC236}">
                <a16:creationId xmlns:a16="http://schemas.microsoft.com/office/drawing/2014/main" id="{9A2C4034-2442-42B5-9C14-FFF76DF07146}"/>
              </a:ext>
            </a:extLst>
          </p:cNvPr>
          <p:cNvSpPr/>
          <p:nvPr/>
        </p:nvSpPr>
        <p:spPr>
          <a:xfrm>
            <a:off x="6124879" y="6349117"/>
            <a:ext cx="2160003" cy="390783"/>
          </a:xfrm>
          <a:prstGeom prst="rect">
            <a:avLst/>
          </a:prstGeom>
          <a:solidFill>
            <a:srgbClr val="00B0F0"/>
          </a:solidFill>
          <a:ln w="12700" cap="flat">
            <a:noFill/>
            <a:miter lim="400000"/>
          </a:ln>
          <a:effectLst/>
        </p:spPr>
        <p:txBody>
          <a:bodyPr wrap="square" lIns="45718" tIns="45718" rIns="45718" bIns="45718" numCol="1" anchor="ctr">
            <a:noAutofit/>
          </a:bodyPr>
          <a:lstStyle/>
          <a:p>
            <a:pPr algn="ctr">
              <a:defRPr sz="1200">
                <a:latin typeface="Sharp Grotesk Book 15"/>
                <a:ea typeface="Sharp Grotesk Book 15"/>
                <a:cs typeface="Sharp Grotesk Book 15"/>
                <a:sym typeface="Sharp Grotesk Book 15"/>
              </a:defRPr>
            </a:pPr>
            <a:endParaRPr dirty="0"/>
          </a:p>
        </p:txBody>
      </p:sp>
      <p:pic>
        <p:nvPicPr>
          <p:cNvPr id="17" name="Picture 4" descr="undefined">
            <a:extLst>
              <a:ext uri="{FF2B5EF4-FFF2-40B4-BE49-F238E27FC236}">
                <a16:creationId xmlns:a16="http://schemas.microsoft.com/office/drawing/2014/main" id="{02F367C6-9B8D-4BC5-823C-264BB7937F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80" y="817554"/>
            <a:ext cx="2663234" cy="2475828"/>
          </a:xfrm>
          <a:prstGeom prst="rect">
            <a:avLst/>
          </a:prstGeom>
          <a:blipFill>
            <a:blip r:embed="rId4">
              <a:extLst>
                <a:ext uri="{28A0092B-C50C-407E-A947-70E740481C1C}">
                  <a14:useLocalDpi xmlns:a14="http://schemas.microsoft.com/office/drawing/2010/main"/>
                </a:ext>
              </a:extLst>
            </a:blip>
            <a:stretch>
              <a:fillRect/>
            </a:stretch>
          </a:blipFill>
          <a:ln w="25400" cap="flat">
            <a:solidFill>
              <a:schemeClr val="accent1"/>
            </a:solidFill>
            <a:prstDash val="solid"/>
            <a:round/>
          </a:ln>
          <a:effectLst/>
          <a:sp3d/>
        </p:spPr>
      </p:pic>
      <p:sp>
        <p:nvSpPr>
          <p:cNvPr id="18" name="Rectangle 17">
            <a:extLst>
              <a:ext uri="{FF2B5EF4-FFF2-40B4-BE49-F238E27FC236}">
                <a16:creationId xmlns:a16="http://schemas.microsoft.com/office/drawing/2014/main" id="{C98FCBEF-3D85-413A-B11A-64273643E749}"/>
              </a:ext>
            </a:extLst>
          </p:cNvPr>
          <p:cNvSpPr/>
          <p:nvPr/>
        </p:nvSpPr>
        <p:spPr>
          <a:xfrm>
            <a:off x="61380" y="2985609"/>
            <a:ext cx="2663234" cy="307773"/>
          </a:xfrm>
          <a:prstGeom prst="rect">
            <a:avLst/>
          </a:prstGeom>
          <a:solidFill>
            <a:srgbClr val="000000"/>
          </a:solidFill>
          <a:ln w="12700">
            <a:miter lim="400000"/>
          </a:ln>
        </p:spPr>
        <p:txBody>
          <a:bodyPr wrap="square" lIns="45718" tIns="45718" rIns="45718" bIns="45718">
            <a:spAutoFit/>
          </a:bodyPr>
          <a:lstStyle/>
          <a:p>
            <a:pPr algn="ctr"/>
            <a:r>
              <a:rPr lang="fr-FR" sz="700" b="0" dirty="0">
                <a:solidFill>
                  <a:schemeClr val="bg1"/>
                </a:solidFill>
                <a:latin typeface="+mj-lt"/>
              </a:rPr>
              <a:t>« Groupe des six », chefs du FLN. Photo prise juste avant la « Toussaint rouge »</a:t>
            </a:r>
          </a:p>
        </p:txBody>
      </p:sp>
      <p:grpSp>
        <p:nvGrpSpPr>
          <p:cNvPr id="24" name="Rectangle 6">
            <a:hlinkClick r:id="rId5" action="ppaction://hlinksldjump"/>
          </p:cNvPr>
          <p:cNvGrpSpPr/>
          <p:nvPr/>
        </p:nvGrpSpPr>
        <p:grpSpPr>
          <a:xfrm>
            <a:off x="8500501" y="6349182"/>
            <a:ext cx="1190451" cy="390783"/>
            <a:chOff x="-1" y="-1"/>
            <a:chExt cx="1190450" cy="390781"/>
          </a:xfrm>
        </p:grpSpPr>
        <p:sp>
          <p:nvSpPr>
            <p:cNvPr id="25" name="Rectangle"/>
            <p:cNvSpPr/>
            <p:nvPr/>
          </p:nvSpPr>
          <p:spPr>
            <a:xfrm>
              <a:off x="-1" y="-1"/>
              <a:ext cx="1190450" cy="390781"/>
            </a:xfrm>
            <a:prstGeom prst="rect">
              <a:avLst/>
            </a:prstGeom>
            <a:solidFill>
              <a:srgbClr val="00B0F0"/>
            </a:solidFill>
            <a:ln w="12700" cap="flat">
              <a:noFill/>
              <a:miter lim="400000"/>
            </a:ln>
            <a:effectLst/>
          </p:spPr>
          <p:txBody>
            <a:bodyPr wrap="square" lIns="45718" tIns="45718" rIns="45718" bIns="45718" numCol="1" anchor="ctr">
              <a:noAutofit/>
            </a:bodyPr>
            <a:lstStyle/>
            <a:p>
              <a:pPr algn="ctr">
                <a:defRPr sz="1800" b="0">
                  <a:latin typeface="Sharp Grotesk SemiBold 15"/>
                  <a:ea typeface="Sharp Grotesk SemiBold 15"/>
                  <a:cs typeface="Sharp Grotesk SemiBold 15"/>
                  <a:sym typeface="Sharp Grotesk SemiBold 15"/>
                </a:defRPr>
              </a:pPr>
              <a:endParaRPr/>
            </a:p>
          </p:txBody>
        </p:sp>
        <p:sp>
          <p:nvSpPr>
            <p:cNvPr id="26" name="sommaire">
              <a:hlinkClick r:id="rId6" action="ppaction://hlinksldjump"/>
            </p:cNvPr>
            <p:cNvSpPr txBox="1"/>
            <p:nvPr/>
          </p:nvSpPr>
          <p:spPr>
            <a:xfrm>
              <a:off x="-1" y="64585"/>
              <a:ext cx="1190450" cy="261605"/>
            </a:xfrm>
            <a:prstGeom prst="rect">
              <a:avLst/>
            </a:prstGeom>
            <a:solidFill>
              <a:srgbClr val="00B0F0"/>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200">
                  <a:latin typeface="Sharp Grotesk SemiBold 15"/>
                  <a:ea typeface="Sharp Grotesk SemiBold 15"/>
                  <a:cs typeface="Sharp Grotesk SemiBold 15"/>
                  <a:sym typeface="Sharp Grotesk SemiBold 15"/>
                </a:defRPr>
              </a:lvl1pPr>
            </a:lstStyle>
            <a:p>
              <a:r>
                <a:rPr lang="fr-FR" sz="1100" dirty="0">
                  <a:latin typeface="+mj-lt"/>
                </a:rPr>
                <a:t>SOMMAIRE</a:t>
              </a:r>
            </a:p>
          </p:txBody>
        </p:sp>
      </p:grpSp>
      <p:sp>
        <p:nvSpPr>
          <p:cNvPr id="14" name="Rectangle"/>
          <p:cNvSpPr/>
          <p:nvPr/>
        </p:nvSpPr>
        <p:spPr>
          <a:xfrm>
            <a:off x="61379" y="126544"/>
            <a:ext cx="4774001" cy="432004"/>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kumimoji="0" lang="fr-FR" sz="2000" b="1" i="0" u="none" strike="noStrike" kern="0" cap="none" spc="0" normalizeH="0" baseline="0" noProof="0" dirty="0">
                <a:ln>
                  <a:noFill/>
                </a:ln>
                <a:solidFill>
                  <a:srgbClr val="000000"/>
                </a:solidFill>
                <a:effectLst/>
                <a:uLnTx/>
                <a:uFillTx/>
                <a:latin typeface="Calibri"/>
                <a:sym typeface="Sharp Grotesk Medium 25"/>
              </a:rPr>
              <a:t>Les différents acteurs de la guerre</a:t>
            </a:r>
            <a:r>
              <a:rPr kumimoji="0" lang="fr-FR" sz="2000" b="1" i="0" u="none" strike="noStrike" kern="0" cap="none" spc="0" normalizeH="0" noProof="0" dirty="0">
                <a:ln>
                  <a:noFill/>
                </a:ln>
                <a:solidFill>
                  <a:srgbClr val="000000"/>
                </a:solidFill>
                <a:effectLst/>
                <a:uLnTx/>
                <a:uFillTx/>
                <a:latin typeface="Calibri"/>
                <a:sym typeface="Sharp Grotesk Medium 25"/>
              </a:rPr>
              <a:t> d’Algérie</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pic>
        <p:nvPicPr>
          <p:cNvPr id="2" name="Image 1"/>
          <p:cNvPicPr>
            <a:picLocks noChangeAspect="1"/>
          </p:cNvPicPr>
          <p:nvPr/>
        </p:nvPicPr>
        <p:blipFill rotWithShape="1">
          <a:blip r:embed="rId7" cstate="print">
            <a:extLst>
              <a:ext uri="{28A0092B-C50C-407E-A947-70E740481C1C}">
                <a14:useLocalDpi xmlns:a14="http://schemas.microsoft.com/office/drawing/2010/main" val="0"/>
              </a:ext>
            </a:extLst>
          </a:blip>
          <a:srcRect l="6016" t="3287" r="8078"/>
          <a:stretch/>
        </p:blipFill>
        <p:spPr>
          <a:xfrm>
            <a:off x="61380" y="3552388"/>
            <a:ext cx="3184691" cy="2390239"/>
          </a:xfrm>
          <a:prstGeom prst="rect">
            <a:avLst/>
          </a:prstGeom>
          <a:ln w="19050">
            <a:solidFill>
              <a:srgbClr val="00B0FF"/>
            </a:solidFill>
          </a:ln>
        </p:spPr>
      </p:pic>
      <p:sp>
        <p:nvSpPr>
          <p:cNvPr id="23" name="Rectangle 22">
            <a:extLst>
              <a:ext uri="{FF2B5EF4-FFF2-40B4-BE49-F238E27FC236}">
                <a16:creationId xmlns:a16="http://schemas.microsoft.com/office/drawing/2014/main" id="{C98FCBEF-3D85-413A-B11A-64273643E749}"/>
              </a:ext>
            </a:extLst>
          </p:cNvPr>
          <p:cNvSpPr/>
          <p:nvPr/>
        </p:nvSpPr>
        <p:spPr>
          <a:xfrm>
            <a:off x="61379" y="5604077"/>
            <a:ext cx="3184691" cy="338550"/>
          </a:xfrm>
          <a:prstGeom prst="rect">
            <a:avLst/>
          </a:prstGeom>
          <a:solidFill>
            <a:srgbClr val="000000"/>
          </a:solidFill>
          <a:ln w="12700">
            <a:miter lim="400000"/>
          </a:ln>
        </p:spPr>
        <p:txBody>
          <a:bodyPr wrap="square" lIns="45718" tIns="45718" rIns="45718" bIns="45718">
            <a:spAutoFit/>
          </a:bodyPr>
          <a:lstStyle/>
          <a:p>
            <a:pPr algn="ctr"/>
            <a:r>
              <a:rPr lang="fr-FR" sz="800" dirty="0">
                <a:solidFill>
                  <a:schemeClr val="bg1"/>
                </a:solidFill>
              </a:rPr>
              <a:t>Photo des supplétifs Algériens de l’armée Française appelés « Harkis » Appelé </a:t>
            </a:r>
            <a:r>
              <a:rPr lang="fr-FR" sz="800" dirty="0" err="1">
                <a:solidFill>
                  <a:schemeClr val="bg1"/>
                </a:solidFill>
              </a:rPr>
              <a:t>akg</a:t>
            </a:r>
            <a:r>
              <a:rPr lang="fr-FR" sz="800" dirty="0">
                <a:solidFill>
                  <a:schemeClr val="bg1"/>
                </a:solidFill>
              </a:rPr>
              <a:t>-images © FM_GACMT_54_001</a:t>
            </a:r>
            <a:endParaRPr lang="fr-FR" sz="700" b="0" dirty="0">
              <a:solidFill>
                <a:schemeClr val="bg1"/>
              </a:solidFill>
              <a:latin typeface="+mj-lt"/>
            </a:endParaRPr>
          </a:p>
        </p:txBody>
      </p:sp>
    </p:spTree>
    <p:extLst>
      <p:ext uri="{BB962C8B-B14F-4D97-AF65-F5344CB8AC3E}">
        <p14:creationId xmlns:p14="http://schemas.microsoft.com/office/powerpoint/2010/main" val="289051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87" y="550718"/>
            <a:ext cx="7294225" cy="6247864"/>
          </a:xfrm>
          <a:prstGeom prst="rect">
            <a:avLst/>
          </a:prstGeom>
          <a:solidFill>
            <a:schemeClr val="bg1"/>
          </a:solidFill>
          <a:ln w="28575">
            <a:solidFill>
              <a:schemeClr val="tx1"/>
            </a:solidFill>
          </a:ln>
        </p:spPr>
        <p:txBody>
          <a:bodyPr wrap="square">
            <a:spAutoFit/>
          </a:bodyPr>
          <a:lstStyle/>
          <a:p>
            <a:pPr algn="just"/>
            <a:r>
              <a:rPr lang="fr-FR" sz="1200" dirty="0">
                <a:solidFill>
                  <a:srgbClr val="00B0FF"/>
                </a:solidFill>
              </a:rPr>
              <a:t>Ce terme regroupe aujourd’hui l’ensemble des supplétifs recrutés par l’armée française dans les campagnes algériennes entre 1955 et 1962. </a:t>
            </a:r>
          </a:p>
          <a:p>
            <a:pPr algn="just"/>
            <a:endParaRPr lang="fr-FR" sz="1200" dirty="0"/>
          </a:p>
          <a:p>
            <a:pPr algn="just"/>
            <a:r>
              <a:rPr lang="fr-FR" sz="1200" dirty="0"/>
              <a:t>Pendant la Guerre d’Algérie (ou guerre d’indépendance) </a:t>
            </a:r>
            <a:r>
              <a:rPr lang="fr-FR" sz="1200" b="1" dirty="0">
                <a:solidFill>
                  <a:srgbClr val="00B0FF"/>
                </a:solidFill>
              </a:rPr>
              <a:t>la France recruta quatre catégories de supplétifs Algériens</a:t>
            </a:r>
            <a:r>
              <a:rPr lang="fr-FR" sz="1200" dirty="0"/>
              <a:t>. D’abord les </a:t>
            </a:r>
            <a:r>
              <a:rPr lang="fr-FR" sz="1200" dirty="0">
                <a:solidFill>
                  <a:srgbClr val="00B0FF"/>
                </a:solidFill>
              </a:rPr>
              <a:t>Groupes mobiles de police rurale (GMPR) </a:t>
            </a:r>
            <a:r>
              <a:rPr lang="fr-FR" sz="1200" dirty="0"/>
              <a:t>à partir de Janvier 1955, 10 000 au total; puis quelques mois après environ 20 000 </a:t>
            </a:r>
            <a:r>
              <a:rPr lang="fr-FR" sz="1200" dirty="0" err="1">
                <a:solidFill>
                  <a:srgbClr val="00B0FF"/>
                </a:solidFill>
              </a:rPr>
              <a:t>mokhaznis</a:t>
            </a:r>
            <a:r>
              <a:rPr lang="fr-FR" sz="1200" dirty="0"/>
              <a:t>, à disposition des officiers commandant les Sections administratives spécialisées (SAS) et enfin à partir de 1956 les prénommés </a:t>
            </a:r>
            <a:r>
              <a:rPr lang="fr-FR" sz="1200" dirty="0">
                <a:solidFill>
                  <a:srgbClr val="00B0FF"/>
                </a:solidFill>
              </a:rPr>
              <a:t>« harkis » et les groupes d’autodéfense </a:t>
            </a:r>
            <a:r>
              <a:rPr lang="fr-FR" sz="1200" dirty="0"/>
              <a:t>créés de manière concomitantes. Tandis que les quelques 30 000 hommes appartenant aux groupes d’autodéfense étaient des villageois armés par l’administration pour participer à leur propre sécurité, ceux qu’on a nommé à l’époque les « harkis » étaient des Algériens recrutés brièvement pour assister l’armée lors d’opérations qui avaient lieu à proximité de chez eux. </a:t>
            </a:r>
          </a:p>
          <a:p>
            <a:pPr algn="just"/>
            <a:r>
              <a:rPr lang="it-IT" sz="1200" dirty="0">
                <a:solidFill>
                  <a:srgbClr val="00B0FF"/>
                </a:solidFill>
              </a:rPr>
              <a:t>Bien que faiblement armés à l’origine les «harkis» ont été progressivement équipés d’armes de guerre et leur nombre n’a cessé de croire pour atteindre environ 60 000 hommes entre 1959 et 1961</a:t>
            </a:r>
            <a:r>
              <a:rPr lang="it-IT" sz="1200" dirty="0"/>
              <a:t>. Ils ont alors formé le groupe de supplétif le plus nombreux et le plus opérationel prétant main forte aux differentes sections de l’armée francaise, voire en constitutant des sections entières parfois. Les officiers se servaient aussi des «harkis» pour obtenir des informations sur les activités nationalistes de leurs secteurs.</a:t>
            </a:r>
          </a:p>
          <a:p>
            <a:pPr algn="just"/>
            <a:endParaRPr lang="fr-FR" sz="1200" dirty="0"/>
          </a:p>
          <a:p>
            <a:pPr algn="just"/>
            <a:endParaRPr lang="fr-FR" sz="1400" dirty="0"/>
          </a:p>
          <a:p>
            <a:pPr algn="just"/>
            <a:r>
              <a:rPr lang="it-IT" sz="1400" b="1" dirty="0"/>
              <a:t>Les motivations :</a:t>
            </a:r>
            <a:endParaRPr lang="fr-FR" sz="1200" dirty="0"/>
          </a:p>
          <a:p>
            <a:pPr algn="just"/>
            <a:r>
              <a:rPr lang="fr-FR" sz="1200" dirty="0"/>
              <a:t>Les raisons pour lesquelles ils rejoignent la France sont très diverses.  Certains sont tentés de le faire pour </a:t>
            </a:r>
            <a:r>
              <a:rPr lang="fr-FR" sz="1200" dirty="0">
                <a:solidFill>
                  <a:srgbClr val="00B0FF"/>
                </a:solidFill>
              </a:rPr>
              <a:t>échapper à la misère et toucher une pension</a:t>
            </a:r>
            <a:r>
              <a:rPr lang="fr-FR" sz="1200" dirty="0"/>
              <a:t>, d’autres </a:t>
            </a:r>
            <a:r>
              <a:rPr lang="fr-FR" sz="1200" dirty="0">
                <a:solidFill>
                  <a:srgbClr val="00B0FF"/>
                </a:solidFill>
              </a:rPr>
              <a:t>fuient les massacres et ont peur de sanctions de la France </a:t>
            </a:r>
            <a:r>
              <a:rPr lang="fr-FR" sz="1200" dirty="0"/>
              <a:t>car ils ne croient pas à l’Indépendance, d’autres encore sont </a:t>
            </a:r>
            <a:r>
              <a:rPr lang="fr-FR" sz="1200" dirty="0">
                <a:solidFill>
                  <a:srgbClr val="00B0FF"/>
                </a:solidFill>
              </a:rPr>
              <a:t>forcés à rejoindre la France à la suite de violence ou de tortures</a:t>
            </a:r>
            <a:r>
              <a:rPr lang="fr-FR" sz="1200" dirty="0"/>
              <a:t>, enfin, </a:t>
            </a:r>
            <a:r>
              <a:rPr lang="fr-FR" sz="1200" dirty="0">
                <a:solidFill>
                  <a:srgbClr val="00B0FF"/>
                </a:solidFill>
              </a:rPr>
              <a:t>certains le font par conviction</a:t>
            </a:r>
            <a:r>
              <a:rPr lang="fr-FR" sz="1200" dirty="0"/>
              <a:t>, lorsque certains membres de leurs familles ont déjà servi la France en 14-18 et en 39-45 parmi les soldats indigènes de l’armée française ou bien par réaction aux exactions commises par le Front de libération nationale (FLN). </a:t>
            </a:r>
          </a:p>
          <a:p>
            <a:pPr algn="just"/>
            <a:r>
              <a:rPr lang="fr-FR" sz="1200" dirty="0"/>
              <a:t>Par ailleurs, pour comprendre comment plusieurs dizaines de milliers d’Algériens décidèrent de s’associer au maintien de l’ordre colonial, il est nécessaire de compléter ces explications et de les </a:t>
            </a:r>
            <a:r>
              <a:rPr lang="fr-FR" sz="1200" b="1" dirty="0">
                <a:solidFill>
                  <a:srgbClr val="00B0FF"/>
                </a:solidFill>
              </a:rPr>
              <a:t>réinscrire dans leur contexte socio-économique</a:t>
            </a:r>
            <a:r>
              <a:rPr lang="fr-FR" sz="1200" dirty="0"/>
              <a:t>. </a:t>
            </a:r>
            <a:r>
              <a:rPr lang="fr-FR" sz="1200" b="1" dirty="0">
                <a:solidFill>
                  <a:srgbClr val="00B0FF"/>
                </a:solidFill>
              </a:rPr>
              <a:t>La grande majorité des harkis sont des paysans</a:t>
            </a:r>
            <a:r>
              <a:rPr lang="fr-FR" sz="1200" dirty="0"/>
              <a:t>: </a:t>
            </a:r>
            <a:r>
              <a:rPr lang="fr-FR" sz="1200" dirty="0">
                <a:solidFill>
                  <a:srgbClr val="00B0FF"/>
                </a:solidFill>
              </a:rPr>
              <a:t>la prise en compte du contexte social et familial apparaît fondamental pour mieux cerner l’enrôlement</a:t>
            </a:r>
            <a:r>
              <a:rPr lang="fr-FR" sz="1200" dirty="0"/>
              <a:t>– qu’ils fussent chefs ou soutiens de famille –, au sein d’une société rurale fortement hiérarchisée et paupérisée. </a:t>
            </a:r>
            <a:r>
              <a:rPr lang="fr-FR" sz="1200" dirty="0">
                <a:solidFill>
                  <a:srgbClr val="00B0FF"/>
                </a:solidFill>
              </a:rPr>
              <a:t>L’on s’engage en groupe, en famille ou individuellement pour protéger sa vie ou celles des siens, ou pour survivre dans une Algérie ou près d’un quart de la population rurale est déplacée à cause de la stratégie militaire appliquée par la France en Algérie.</a:t>
            </a:r>
          </a:p>
        </p:txBody>
      </p:sp>
      <p:sp>
        <p:nvSpPr>
          <p:cNvPr id="5" name="Rectangle"/>
          <p:cNvSpPr/>
          <p:nvPr/>
        </p:nvSpPr>
        <p:spPr>
          <a:xfrm>
            <a:off x="175087" y="58782"/>
            <a:ext cx="1225097"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Les Harkis </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6" name="Rectangle 5">
            <a:extLst>
              <a:ext uri="{FF2B5EF4-FFF2-40B4-BE49-F238E27FC236}">
                <a16:creationId xmlns:a16="http://schemas.microsoft.com/office/drawing/2014/main" id="{0DDDD722-4719-4737-93F2-08CE90C8C215}"/>
              </a:ext>
            </a:extLst>
          </p:cNvPr>
          <p:cNvSpPr/>
          <p:nvPr/>
        </p:nvSpPr>
        <p:spPr>
          <a:xfrm>
            <a:off x="7818634" y="550718"/>
            <a:ext cx="1635975" cy="2453730"/>
          </a:xfrm>
          <a:prstGeom prst="rect">
            <a:avLst/>
          </a:prstGeom>
          <a:solidFill>
            <a:srgbClr val="00B0F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spAutoFit/>
          </a:bodyPr>
          <a:lstStyle/>
          <a:p>
            <a:r>
              <a:rPr lang="it-IT" sz="1000" b="1" u="sng" dirty="0">
                <a:solidFill>
                  <a:schemeClr val="tx1"/>
                </a:solidFill>
              </a:rPr>
              <a:t>A voir</a:t>
            </a:r>
            <a:r>
              <a:rPr lang="it-IT" sz="1000" b="1" dirty="0">
                <a:solidFill>
                  <a:schemeClr val="tx1"/>
                </a:solidFill>
              </a:rPr>
              <a:t>:</a:t>
            </a:r>
          </a:p>
          <a:p>
            <a:endParaRPr lang="it-IT" sz="1000" dirty="0"/>
          </a:p>
          <a:p>
            <a:r>
              <a:rPr lang="fr-FR" sz="1000" dirty="0"/>
              <a:t>Harkis, Le Pays caché, documentaire réalisé par Luc </a:t>
            </a:r>
            <a:r>
              <a:rPr lang="fr-FR" sz="1000" dirty="0" err="1"/>
              <a:t>Gétreau</a:t>
            </a:r>
            <a:endParaRPr lang="fr-FR" sz="1000" dirty="0"/>
          </a:p>
          <a:p>
            <a:r>
              <a:rPr lang="fr-FR" sz="1000" dirty="0">
                <a:hlinkClick r:id="rId2"/>
              </a:rPr>
              <a:t>https://www.youtube.com/watch?v=tYcrcu7cRZo</a:t>
            </a:r>
            <a:r>
              <a:rPr lang="fr-FR" sz="1000" dirty="0"/>
              <a:t> </a:t>
            </a:r>
          </a:p>
          <a:p>
            <a:endParaRPr lang="it-IT" sz="1000" dirty="0"/>
          </a:p>
          <a:p>
            <a:r>
              <a:rPr lang="fr-FR" sz="1000" i="1" dirty="0" err="1"/>
              <a:t>Boussaad</a:t>
            </a:r>
            <a:r>
              <a:rPr lang="fr-FR" sz="1000" i="1" dirty="0"/>
              <a:t> </a:t>
            </a:r>
            <a:r>
              <a:rPr lang="fr-FR" sz="1000" i="1" dirty="0" err="1"/>
              <a:t>Boukeroui</a:t>
            </a:r>
            <a:r>
              <a:rPr lang="fr-FR" sz="1000" i="1" dirty="0"/>
              <a:t> raconte le sort des Harkis lors de la guerre d’Algérie</a:t>
            </a:r>
            <a:r>
              <a:rPr lang="fr-FR" sz="1000" dirty="0"/>
              <a:t> [Vidéo]. YouTube. France 3 Nouvelle-Aquitaine. (2021, 12 mai). </a:t>
            </a:r>
            <a:r>
              <a:rPr lang="fr-FR" sz="1000" dirty="0">
                <a:hlinkClick r:id="rId3"/>
              </a:rPr>
              <a:t>https://www.youtube.com/watch?v=WBJDHvo-1xM</a:t>
            </a:r>
            <a:r>
              <a:rPr lang="fr-FR" sz="1000" dirty="0"/>
              <a:t> </a:t>
            </a:r>
          </a:p>
        </p:txBody>
      </p:sp>
    </p:spTree>
    <p:extLst>
      <p:ext uri="{BB962C8B-B14F-4D97-AF65-F5344CB8AC3E}">
        <p14:creationId xmlns:p14="http://schemas.microsoft.com/office/powerpoint/2010/main" val="267838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p:cNvSpPr/>
          <p:nvPr/>
        </p:nvSpPr>
        <p:spPr>
          <a:xfrm>
            <a:off x="119068" y="178288"/>
            <a:ext cx="3745301"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 sort des Harkis après la guerre</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6" name="Rectangle 5">
            <a:extLst>
              <a:ext uri="{FF2B5EF4-FFF2-40B4-BE49-F238E27FC236}">
                <a16:creationId xmlns:a16="http://schemas.microsoft.com/office/drawing/2014/main" id="{29F39416-D360-4C04-89E4-7033663EB564}"/>
              </a:ext>
            </a:extLst>
          </p:cNvPr>
          <p:cNvSpPr/>
          <p:nvPr/>
        </p:nvSpPr>
        <p:spPr>
          <a:xfrm>
            <a:off x="119068" y="742695"/>
            <a:ext cx="5794661" cy="5885439"/>
          </a:xfrm>
          <a:prstGeom prst="rect">
            <a:avLst/>
          </a:prstGeom>
          <a:solidFill>
            <a:srgbClr val="FFFFFF"/>
          </a:solidFill>
          <a:ln w="38100">
            <a:solidFill>
              <a:schemeClr val="tx1"/>
            </a:solidFill>
            <a:miter lim="400000"/>
          </a:ln>
        </p:spPr>
        <p:txBody>
          <a:bodyPr wrap="square" lIns="72000" tIns="72000" rIns="72000" bIns="72000">
            <a:spAutoFit/>
          </a:bodyPr>
          <a:lstStyle/>
          <a:p>
            <a:pPr algn="just">
              <a:spcAft>
                <a:spcPts val="600"/>
              </a:spcAft>
            </a:pPr>
            <a:r>
              <a:rPr lang="it-IT" sz="1200" b="1" dirty="0">
                <a:solidFill>
                  <a:srgbClr val="000000"/>
                </a:solidFill>
              </a:rPr>
              <a:t>La démobilisation des Harkis</a:t>
            </a:r>
            <a:r>
              <a:rPr lang="it-IT" sz="1200" dirty="0">
                <a:solidFill>
                  <a:srgbClr val="000000"/>
                </a:solidFill>
              </a:rPr>
              <a:t>:</a:t>
            </a:r>
          </a:p>
          <a:p>
            <a:pPr algn="just">
              <a:spcAft>
                <a:spcPts val="600"/>
              </a:spcAft>
            </a:pPr>
            <a:r>
              <a:rPr lang="it-IT" sz="1200" dirty="0">
                <a:solidFill>
                  <a:srgbClr val="000000"/>
                </a:solidFill>
              </a:rPr>
              <a:t>Au moment de l’accession de l’Algérie à l’indépendance la </a:t>
            </a:r>
            <a:r>
              <a:rPr lang="it-IT" sz="1200" dirty="0">
                <a:solidFill>
                  <a:srgbClr val="00B0FF"/>
                </a:solidFill>
              </a:rPr>
              <a:t>démobilisation de plus de 40 000 harkis s’est effectué dans le chaos entre désertions, désarmements et exactions</a:t>
            </a:r>
            <a:r>
              <a:rPr lang="it-IT" sz="1200" dirty="0">
                <a:solidFill>
                  <a:srgbClr val="000000"/>
                </a:solidFill>
              </a:rPr>
              <a:t>. Entre Mars et Juillet 1962 l’armée francaise a accueilli dans ses camps en Algérie plusieurs milliers d’ «Algériens menacés» (majoritairement d’anciens harkis et leurs familles mais aussi d’anciens élus, fonctionnaires et autres supplétifs) : accueil qui aboutit au </a:t>
            </a:r>
            <a:r>
              <a:rPr lang="it-IT" sz="1200" dirty="0">
                <a:solidFill>
                  <a:srgbClr val="00B0FF"/>
                </a:solidFill>
              </a:rPr>
              <a:t>transfert en métropole d’environ 10 000 Algériens, qualifiés de «Fran</a:t>
            </a:r>
            <a:r>
              <a:rPr lang="fr-FR" sz="1200" dirty="0">
                <a:solidFill>
                  <a:srgbClr val="00B0FF"/>
                </a:solidFill>
              </a:rPr>
              <a:t>ç</a:t>
            </a:r>
            <a:r>
              <a:rPr lang="it-IT" sz="1200" dirty="0">
                <a:solidFill>
                  <a:srgbClr val="00B0FF"/>
                </a:solidFill>
              </a:rPr>
              <a:t>ais musulmans», au mois de Juin 1962</a:t>
            </a:r>
            <a:r>
              <a:rPr lang="it-IT" sz="1200" dirty="0">
                <a:solidFill>
                  <a:srgbClr val="000000"/>
                </a:solidFill>
              </a:rPr>
              <a:t>. Durant cette periode, plusieurs ministère ont unis leurs efforts pour limiter l’installation de ces Algériens en métropole: arguant de la nécéssité du controle migratoire ainsi que de leur difficile intégration en métropole </a:t>
            </a:r>
            <a:r>
              <a:rPr lang="it-IT" sz="1200" dirty="0">
                <a:solidFill>
                  <a:srgbClr val="00B0FF"/>
                </a:solidFill>
              </a:rPr>
              <a:t>le gouvernement fran</a:t>
            </a:r>
            <a:r>
              <a:rPr lang="fr-FR" sz="1200" dirty="0">
                <a:solidFill>
                  <a:srgbClr val="00B0FF"/>
                </a:solidFill>
              </a:rPr>
              <a:t>ç</a:t>
            </a:r>
            <a:r>
              <a:rPr lang="it-IT" sz="1200" dirty="0">
                <a:solidFill>
                  <a:srgbClr val="00B0FF"/>
                </a:solidFill>
              </a:rPr>
              <a:t>ais de l’époque passe différentes directives concourant à limiter la migration des anciens supplétifs</a:t>
            </a:r>
            <a:r>
              <a:rPr lang="it-IT" sz="1200" dirty="0">
                <a:solidFill>
                  <a:srgbClr val="000000"/>
                </a:solidFill>
              </a:rPr>
              <a:t>. </a:t>
            </a:r>
          </a:p>
          <a:p>
            <a:pPr algn="just">
              <a:spcAft>
                <a:spcPts val="600"/>
              </a:spcAft>
            </a:pPr>
            <a:r>
              <a:rPr lang="it-IT" sz="1200" b="1" dirty="0">
                <a:solidFill>
                  <a:srgbClr val="000000"/>
                </a:solidFill>
              </a:rPr>
              <a:t>Les représailles et l’exil: </a:t>
            </a:r>
          </a:p>
          <a:p>
            <a:pPr algn="just">
              <a:spcAft>
                <a:spcPts val="600"/>
              </a:spcAft>
            </a:pPr>
            <a:r>
              <a:rPr lang="it-IT" sz="1200" dirty="0">
                <a:solidFill>
                  <a:srgbClr val="000000"/>
                </a:solidFill>
              </a:rPr>
              <a:t>En Algérie, </a:t>
            </a:r>
            <a:r>
              <a:rPr lang="it-IT" sz="1200" dirty="0"/>
              <a:t>à partir de </a:t>
            </a:r>
            <a:r>
              <a:rPr lang="it-IT" sz="1200" b="1" dirty="0"/>
              <a:t>1962</a:t>
            </a:r>
            <a:r>
              <a:rPr lang="it-IT" sz="1200" dirty="0"/>
              <a:t> </a:t>
            </a:r>
            <a:r>
              <a:rPr lang="it-IT" sz="1200" dirty="0">
                <a:solidFill>
                  <a:srgbClr val="00B0FF"/>
                </a:solidFill>
              </a:rPr>
              <a:t>des représailles du FLN</a:t>
            </a:r>
            <a:r>
              <a:rPr lang="it-IT" sz="1200" dirty="0"/>
              <a:t> débutent à l’encontre d’anciens supplétifs, mais également d’anciens élus, des fonctionnaires et de leurs familles, </a:t>
            </a:r>
            <a:r>
              <a:rPr lang="it-IT" sz="1200" dirty="0">
                <a:solidFill>
                  <a:srgbClr val="00B0FF"/>
                </a:solidFill>
              </a:rPr>
              <a:t>considérés comme des «traitres» </a:t>
            </a:r>
            <a:r>
              <a:rPr lang="it-IT" sz="1200" dirty="0"/>
              <a:t>et accusés par leurs compatriotes d’avoir participé aux crimes de l’armée fran</a:t>
            </a:r>
            <a:r>
              <a:rPr lang="fr-FR" sz="1200" dirty="0"/>
              <a:t>ç</a:t>
            </a:r>
            <a:r>
              <a:rPr lang="it-IT" sz="1200" dirty="0"/>
              <a:t>aise. </a:t>
            </a:r>
            <a:r>
              <a:rPr lang="it-IT" sz="1200" dirty="0">
                <a:solidFill>
                  <a:srgbClr val="000000"/>
                </a:solidFill>
              </a:rPr>
              <a:t>C’est à ce moment que </a:t>
            </a:r>
            <a:r>
              <a:rPr lang="it-IT" sz="1200" dirty="0">
                <a:solidFill>
                  <a:srgbClr val="00B0FF"/>
                </a:solidFill>
              </a:rPr>
              <a:t>le terme «</a:t>
            </a:r>
            <a:r>
              <a:rPr lang="it-IT" sz="1200" b="1" dirty="0">
                <a:solidFill>
                  <a:srgbClr val="00B0FF"/>
                </a:solidFill>
              </a:rPr>
              <a:t>harki»</a:t>
            </a:r>
            <a:r>
              <a:rPr lang="it-IT" sz="1200" dirty="0">
                <a:solidFill>
                  <a:srgbClr val="00B0FF"/>
                </a:solidFill>
              </a:rPr>
              <a:t> change de sens pour prendre celui qu’on lui connait aujourd’hui, il désigne alors tout Algérien menacé par le FLN en raison de son attitude pendant la guerre. </a:t>
            </a:r>
          </a:p>
          <a:p>
            <a:pPr algn="just">
              <a:spcAft>
                <a:spcPts val="600"/>
              </a:spcAft>
            </a:pPr>
            <a:r>
              <a:rPr lang="it-IT" sz="1200" dirty="0">
                <a:solidFill>
                  <a:srgbClr val="000000"/>
                </a:solidFill>
              </a:rPr>
              <a:t>Par la suite, les exactions envers les Harkis se généralisent.</a:t>
            </a:r>
            <a:r>
              <a:rPr lang="it-IT" sz="1200" dirty="0">
                <a:solidFill>
                  <a:srgbClr val="00B0FF"/>
                </a:solidFill>
              </a:rPr>
              <a:t> Durant les premiers mois de l’indépendance algérienne plusieurs dizaines de milliers d’Algériens sont tués, depossédés de leurs biens ou emprisonnés</a:t>
            </a:r>
            <a:r>
              <a:rPr lang="it-IT" sz="1200" dirty="0">
                <a:solidFill>
                  <a:srgbClr val="000000"/>
                </a:solidFill>
              </a:rPr>
              <a:t>. Les «harkis» tentent alors de fuir l’Algérie en masse : pourtant, </a:t>
            </a:r>
            <a:r>
              <a:rPr lang="it-IT" sz="1200" dirty="0">
                <a:solidFill>
                  <a:srgbClr val="00B0FF"/>
                </a:solidFill>
              </a:rPr>
              <a:t>seulement </a:t>
            </a:r>
            <a:r>
              <a:rPr lang="it-IT" sz="1200" b="1" dirty="0">
                <a:solidFill>
                  <a:srgbClr val="00B0FF"/>
                </a:solidFill>
              </a:rPr>
              <a:t>27 000 </a:t>
            </a:r>
            <a:r>
              <a:rPr lang="it-IT" sz="1200" dirty="0">
                <a:solidFill>
                  <a:srgbClr val="00B0FF"/>
                </a:solidFill>
              </a:rPr>
              <a:t>d’entre eux seront déplacés par des moyens militaires jusqu’à la fin de 1963 tandis que </a:t>
            </a:r>
            <a:r>
              <a:rPr lang="it-IT" sz="1200" b="1" dirty="0">
                <a:solidFill>
                  <a:srgbClr val="00B0FF"/>
                </a:solidFill>
              </a:rPr>
              <a:t>30 000 à 40 000 personnes </a:t>
            </a:r>
            <a:r>
              <a:rPr lang="it-IT" sz="1200" dirty="0">
                <a:solidFill>
                  <a:srgbClr val="00B0FF"/>
                </a:solidFill>
              </a:rPr>
              <a:t>de plus gagneront la métropoles par leurs propres moyens.</a:t>
            </a:r>
            <a:r>
              <a:rPr lang="it-IT" sz="1200" dirty="0">
                <a:solidFill>
                  <a:srgbClr val="000000"/>
                </a:solidFill>
              </a:rPr>
              <a:t> Les autres, abandonnés à leurs sorts, seront, pour un certain nombre, exécutés avec leurs familles. Le bilan des violences est compliqué à établir précisement : tandis que des historiens, tels que Benjamin Stora, avancent une estimation entre 10 000 et 25 000 morts certaines associatiions de «harkis» soulignent qu’il pourrait y avoir eu plus de 150 000 personnes assassinées. </a:t>
            </a:r>
          </a:p>
          <a:p>
            <a:pPr algn="l">
              <a:spcAft>
                <a:spcPts val="600"/>
              </a:spcAft>
            </a:pPr>
            <a:endParaRPr lang="it-IT" sz="1200" dirty="0">
              <a:solidFill>
                <a:srgbClr val="000000"/>
              </a:solidFill>
            </a:endParaRPr>
          </a:p>
        </p:txBody>
      </p:sp>
      <p:sp>
        <p:nvSpPr>
          <p:cNvPr id="15" name="Rectangle 14">
            <a:extLst>
              <a:ext uri="{FF2B5EF4-FFF2-40B4-BE49-F238E27FC236}">
                <a16:creationId xmlns:a16="http://schemas.microsoft.com/office/drawing/2014/main" id="{0DDDD722-4719-4737-93F2-08CE90C8C215}"/>
              </a:ext>
            </a:extLst>
          </p:cNvPr>
          <p:cNvSpPr/>
          <p:nvPr/>
        </p:nvSpPr>
        <p:spPr>
          <a:xfrm>
            <a:off x="6267004" y="3685414"/>
            <a:ext cx="3390701" cy="1376513"/>
          </a:xfrm>
          <a:prstGeom prst="rect">
            <a:avLst/>
          </a:prstGeom>
          <a:solidFill>
            <a:srgbClr val="00B0F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spAutoFit/>
          </a:bodyPr>
          <a:lstStyle/>
          <a:p>
            <a:r>
              <a:rPr lang="it-IT" sz="1000" b="1" u="sng" dirty="0">
                <a:solidFill>
                  <a:schemeClr val="tx1"/>
                </a:solidFill>
              </a:rPr>
              <a:t>Pour aller plus loin</a:t>
            </a:r>
            <a:r>
              <a:rPr lang="it-IT" sz="1000" b="1" dirty="0">
                <a:solidFill>
                  <a:schemeClr val="tx1"/>
                </a:solidFill>
              </a:rPr>
              <a:t>:</a:t>
            </a:r>
          </a:p>
          <a:p>
            <a:endParaRPr lang="it-IT" sz="1000" dirty="0"/>
          </a:p>
          <a:p>
            <a:r>
              <a:rPr lang="fr-FR" sz="1000" dirty="0"/>
              <a:t>Harkis, Quand la France abandonne ses enfants. </a:t>
            </a:r>
            <a:r>
              <a:rPr lang="fr-FR" sz="1000" i="1" dirty="0"/>
              <a:t>France Inter</a:t>
            </a:r>
            <a:r>
              <a:rPr lang="fr-FR" sz="1000" dirty="0"/>
              <a:t>. </a:t>
            </a:r>
            <a:r>
              <a:rPr lang="fr-FR" sz="1000" dirty="0" err="1"/>
              <a:t>Drouelle</a:t>
            </a:r>
            <a:r>
              <a:rPr lang="fr-FR" sz="1000" dirty="0"/>
              <a:t>, F., </a:t>
            </a:r>
            <a:r>
              <a:rPr lang="fr-FR" sz="1000" dirty="0" err="1"/>
              <a:t>Barreyre</a:t>
            </a:r>
            <a:r>
              <a:rPr lang="fr-FR" sz="1000" dirty="0"/>
              <a:t>, C., </a:t>
            </a:r>
            <a:r>
              <a:rPr lang="fr-FR" sz="1000" dirty="0" err="1"/>
              <a:t>Priolet</a:t>
            </a:r>
            <a:r>
              <a:rPr lang="fr-FR" sz="1000" dirty="0"/>
              <a:t>, V., Perez, M., </a:t>
            </a:r>
            <a:r>
              <a:rPr lang="fr-FR" sz="1000" dirty="0" err="1"/>
              <a:t>Drouelle</a:t>
            </a:r>
            <a:r>
              <a:rPr lang="fr-FR" sz="1000" dirty="0"/>
              <a:t>, F., Nguyen, K., &amp; Mayer, J. (2019, 12 novembre). </a:t>
            </a:r>
            <a:r>
              <a:rPr lang="fr-FR" sz="1000" dirty="0">
                <a:hlinkClick r:id="rId2"/>
              </a:rPr>
              <a:t>https://www.radiofrance.fr/franceinter/podcasts/affaires-sensibles/harkis-quand-la-france-abandonne-ses-enfants-6683000</a:t>
            </a:r>
            <a:r>
              <a:rPr lang="fr-FR" sz="1000" dirty="0"/>
              <a:t> </a:t>
            </a:r>
          </a:p>
        </p:txBody>
      </p:sp>
      <p:pic>
        <p:nvPicPr>
          <p:cNvPr id="3" name="Imag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05" y="915735"/>
            <a:ext cx="3390701" cy="2548042"/>
          </a:xfrm>
          <a:prstGeom prst="rect">
            <a:avLst/>
          </a:prstGeom>
        </p:spPr>
      </p:pic>
      <p:sp>
        <p:nvSpPr>
          <p:cNvPr id="17" name="Rectangle 16"/>
          <p:cNvSpPr/>
          <p:nvPr/>
        </p:nvSpPr>
        <p:spPr>
          <a:xfrm>
            <a:off x="6348782" y="742695"/>
            <a:ext cx="3227149" cy="346081"/>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latin typeface="Sharp Grotesk Medium 25" panose="00000605000000000000" pitchFamily="50" charset="0"/>
              </a:rPr>
              <a:t>«La mémoire des Harkis»  témoignage  des conditions dans lesquels les harkis ont été abandonnés par l’armée francaise en 1962</a:t>
            </a:r>
            <a:endParaRPr lang="fr-FR" sz="600" dirty="0">
              <a:latin typeface="Sharp Grotesk Medium 25" panose="00000605000000000000" pitchFamily="50" charset="0"/>
            </a:endParaRPr>
          </a:p>
        </p:txBody>
      </p:sp>
    </p:spTree>
    <p:extLst>
      <p:ext uri="{BB962C8B-B14F-4D97-AF65-F5344CB8AC3E}">
        <p14:creationId xmlns:p14="http://schemas.microsoft.com/office/powerpoint/2010/main" val="352660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39416-D360-4C04-89E4-7033663EB564}"/>
              </a:ext>
            </a:extLst>
          </p:cNvPr>
          <p:cNvSpPr/>
          <p:nvPr/>
        </p:nvSpPr>
        <p:spPr>
          <a:xfrm>
            <a:off x="82442" y="697496"/>
            <a:ext cx="5432069" cy="4500445"/>
          </a:xfrm>
          <a:prstGeom prst="rect">
            <a:avLst/>
          </a:prstGeom>
          <a:solidFill>
            <a:srgbClr val="FFFFFF"/>
          </a:solidFill>
          <a:ln w="38100">
            <a:solidFill>
              <a:schemeClr val="tx1"/>
            </a:solidFill>
            <a:miter lim="400000"/>
          </a:ln>
        </p:spPr>
        <p:txBody>
          <a:bodyPr wrap="square" lIns="72000" tIns="72000" rIns="72000" bIns="72000">
            <a:spAutoFit/>
          </a:bodyPr>
          <a:lstStyle/>
          <a:p>
            <a:pPr>
              <a:spcAft>
                <a:spcPts val="600"/>
              </a:spcAft>
            </a:pPr>
            <a:r>
              <a:rPr lang="it-IT" sz="1600" b="1" dirty="0"/>
              <a:t>L’arrivée en France </a:t>
            </a:r>
            <a:r>
              <a:rPr lang="it-IT" sz="1200" dirty="0">
                <a:solidFill>
                  <a:srgbClr val="00B0FF"/>
                </a:solidFill>
              </a:rPr>
              <a:t>: </a:t>
            </a:r>
          </a:p>
          <a:p>
            <a:pPr>
              <a:spcAft>
                <a:spcPts val="600"/>
              </a:spcAft>
            </a:pPr>
            <a:r>
              <a:rPr lang="it-IT" sz="1200" dirty="0">
                <a:solidFill>
                  <a:srgbClr val="00B0FF"/>
                </a:solidFill>
              </a:rPr>
              <a:t>Ceux qui arrivent en France sont parqués dans des </a:t>
            </a:r>
            <a:r>
              <a:rPr lang="it-IT" sz="1200" b="1" dirty="0">
                <a:solidFill>
                  <a:srgbClr val="00B0FF"/>
                </a:solidFill>
              </a:rPr>
              <a:t>camps  de transit et d’hébergement </a:t>
            </a:r>
            <a:r>
              <a:rPr lang="it-IT" sz="1200" dirty="0">
                <a:solidFill>
                  <a:srgbClr val="00B0FF"/>
                </a:solidFill>
              </a:rPr>
              <a:t>ou ils séjourneront jusqu’en 1964 avant d’etre relogés voire jusqu’en 1968 pour certains</a:t>
            </a:r>
            <a:r>
              <a:rPr lang="it-IT" sz="1200" dirty="0">
                <a:solidFill>
                  <a:srgbClr val="000000"/>
                </a:solidFill>
              </a:rPr>
              <a:t>. </a:t>
            </a:r>
            <a:r>
              <a:rPr lang="fr-FR" sz="1200" dirty="0"/>
              <a:t>Dès juin 1962, plus d’une dizaine de milliers de personnes – harkis et leurs familles – sont installés des camps militaires. </a:t>
            </a:r>
            <a:r>
              <a:rPr lang="fr-FR" sz="1200" dirty="0">
                <a:solidFill>
                  <a:srgbClr val="00B0FF"/>
                </a:solidFill>
              </a:rPr>
              <a:t>Les rapatriements reprennent ensuite en septembre 1962 </a:t>
            </a:r>
            <a:r>
              <a:rPr lang="fr-FR" sz="1200" dirty="0"/>
              <a:t>alors que les représailles ont connu une forte augmentation. En outre, la France fait aussi face au retour des </a:t>
            </a:r>
            <a:r>
              <a:rPr lang="fr-FR" sz="1200" dirty="0" err="1"/>
              <a:t>pieds-noirs</a:t>
            </a:r>
            <a:r>
              <a:rPr lang="fr-FR" sz="1200" dirty="0"/>
              <a:t> en nombre sur une courte période. Elle leur accorde la priorité. « Français de souche européenne » et « Français de souche nord-africaine » ne sont pas « logés » à la même enseigne. </a:t>
            </a:r>
            <a:r>
              <a:rPr lang="fr-FR" sz="1200" dirty="0">
                <a:solidFill>
                  <a:srgbClr val="00B0F0"/>
                </a:solidFill>
              </a:rPr>
              <a:t>Bien au contraire les schémas de l’ordre colonial se reproduisent encore dans la façon dont l’Etat français les prend en charge</a:t>
            </a:r>
            <a:r>
              <a:rPr lang="fr-FR" sz="1200" dirty="0"/>
              <a:t>. Or en 1968, la France dénombre 85000 supplétifs rapatriés ainsi que leurs familles.</a:t>
            </a:r>
          </a:p>
          <a:p>
            <a:pPr>
              <a:spcAft>
                <a:spcPts val="600"/>
              </a:spcAft>
            </a:pPr>
            <a:r>
              <a:rPr lang="fr-FR" sz="1200" dirty="0"/>
              <a:t>Les structures d’accueil sont souvent isolées géographiquement et sont régies par un règlement intérieur qui impose, dans certains lieux, </a:t>
            </a:r>
            <a:r>
              <a:rPr lang="fr-FR" sz="1200" dirty="0">
                <a:solidFill>
                  <a:srgbClr val="00B0FF"/>
                </a:solidFill>
              </a:rPr>
              <a:t>de lourdes restrictions aux libertés individuelles</a:t>
            </a:r>
            <a:r>
              <a:rPr lang="fr-FR" sz="1200" dirty="0"/>
              <a:t>. </a:t>
            </a:r>
            <a:r>
              <a:rPr lang="fr-FR" sz="1200" dirty="0">
                <a:solidFill>
                  <a:srgbClr val="00B0FF"/>
                </a:solidFill>
              </a:rPr>
              <a:t>Les conditions de vie sont très précaires</a:t>
            </a:r>
            <a:r>
              <a:rPr lang="fr-FR" sz="1200" dirty="0"/>
              <a:t>, l’enfermement et le manque de socialisation des Harkis vivant dans ces structures d’accueil entraînent </a:t>
            </a:r>
            <a:r>
              <a:rPr lang="fr-FR" sz="1200" dirty="0">
                <a:solidFill>
                  <a:srgbClr val="00B0FF"/>
                </a:solidFill>
              </a:rPr>
              <a:t>des difficultés psychologiques, des actes de violences liés au traumatisme de la guerre, au déracinement, à l’alcoolisme et à une ségrégation scolaire des enfants.</a:t>
            </a:r>
          </a:p>
          <a:p>
            <a:pPr>
              <a:spcAft>
                <a:spcPts val="600"/>
              </a:spcAft>
            </a:pPr>
            <a:r>
              <a:rPr lang="it-IT" sz="1200" b="1" dirty="0">
                <a:solidFill>
                  <a:srgbClr val="00B0FF"/>
                </a:solidFill>
              </a:rPr>
              <a:t>Le camps de Rivesaltes </a:t>
            </a:r>
            <a:r>
              <a:rPr lang="it-IT" sz="1200" dirty="0">
                <a:solidFill>
                  <a:srgbClr val="000000"/>
                </a:solidFill>
              </a:rPr>
              <a:t>est l’épicentre des structures d’accueil  avec près de 22 000 personnes qui y transitent entre Septembre 1962 et le 31 décembre 1964, date de fermeture.</a:t>
            </a:r>
          </a:p>
        </p:txBody>
      </p:sp>
      <p:pic>
        <p:nvPicPr>
          <p:cNvPr id="5" name="Imag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447" y="209745"/>
            <a:ext cx="3739364" cy="2096809"/>
          </a:xfrm>
          <a:prstGeom prst="rect">
            <a:avLst/>
          </a:prstGeom>
        </p:spPr>
      </p:pic>
      <p:sp>
        <p:nvSpPr>
          <p:cNvPr id="6" name="Rectangle 5"/>
          <p:cNvSpPr/>
          <p:nvPr/>
        </p:nvSpPr>
        <p:spPr>
          <a:xfrm>
            <a:off x="5571518" y="47788"/>
            <a:ext cx="2342508" cy="332760"/>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latin typeface="Sharp Grotesk Medium 25" panose="00000605000000000000" pitchFamily="50" charset="0"/>
              </a:rPr>
              <a:t>Témoignage de Mohamed Zarouri sur son arrivée au Camp de Rivesaltes, Mémorial du Camp de Rivesalte</a:t>
            </a:r>
            <a:endParaRPr lang="fr-FR" sz="600" dirty="0">
              <a:latin typeface="Sharp Grotesk Medium 25" panose="00000605000000000000" pitchFamily="50"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27" y="2331129"/>
            <a:ext cx="2067006" cy="2946289"/>
          </a:xfrm>
          <a:prstGeom prst="rect">
            <a:avLst/>
          </a:prstGeom>
          <a:ln w="19050">
            <a:solidFill>
              <a:srgbClr val="00B0FF"/>
            </a:solidFill>
          </a:ln>
        </p:spPr>
      </p:pic>
      <p:sp>
        <p:nvSpPr>
          <p:cNvPr id="10" name="Rectangle 9">
            <a:extLst>
              <a:ext uri="{FF2B5EF4-FFF2-40B4-BE49-F238E27FC236}">
                <a16:creationId xmlns:a16="http://schemas.microsoft.com/office/drawing/2014/main" id="{C98FCBEF-3D85-413A-B11A-64273643E749}"/>
              </a:ext>
            </a:extLst>
          </p:cNvPr>
          <p:cNvSpPr/>
          <p:nvPr/>
        </p:nvSpPr>
        <p:spPr>
          <a:xfrm>
            <a:off x="7598129" y="5076584"/>
            <a:ext cx="2337646" cy="200051"/>
          </a:xfrm>
          <a:prstGeom prst="rect">
            <a:avLst/>
          </a:prstGeom>
          <a:solidFill>
            <a:srgbClr val="000000"/>
          </a:solidFill>
          <a:ln w="12700">
            <a:miter lim="400000"/>
          </a:ln>
        </p:spPr>
        <p:txBody>
          <a:bodyPr wrap="square" lIns="45718" tIns="45718" rIns="45718" bIns="45718">
            <a:spAutoFit/>
          </a:bodyPr>
          <a:lstStyle/>
          <a:p>
            <a:pPr algn="ctr"/>
            <a:r>
              <a:rPr lang="fr-FR" sz="700" dirty="0">
                <a:solidFill>
                  <a:schemeClr val="bg1"/>
                </a:solidFill>
              </a:rPr>
              <a:t>Camp de St </a:t>
            </a:r>
            <a:r>
              <a:rPr lang="fr-FR" sz="700" dirty="0" err="1">
                <a:solidFill>
                  <a:schemeClr val="bg1"/>
                </a:solidFill>
              </a:rPr>
              <a:t>Maurice-L'Ardoise</a:t>
            </a:r>
            <a:r>
              <a:rPr lang="fr-FR" sz="700" dirty="0">
                <a:solidFill>
                  <a:schemeClr val="bg1"/>
                </a:solidFill>
              </a:rPr>
              <a:t> - Source, deltas-collines.org</a:t>
            </a:r>
            <a:endParaRPr lang="fr-FR" sz="600" b="0" dirty="0">
              <a:solidFill>
                <a:schemeClr val="bg1"/>
              </a:solidFill>
              <a:latin typeface="+mj-lt"/>
            </a:endParaRPr>
          </a:p>
        </p:txBody>
      </p:sp>
      <p:sp>
        <p:nvSpPr>
          <p:cNvPr id="11" name="Rectangle 10">
            <a:extLst>
              <a:ext uri="{FF2B5EF4-FFF2-40B4-BE49-F238E27FC236}">
                <a16:creationId xmlns:a16="http://schemas.microsoft.com/office/drawing/2014/main" id="{0DDDD722-4719-4737-93F2-08CE90C8C215}"/>
              </a:ext>
            </a:extLst>
          </p:cNvPr>
          <p:cNvSpPr/>
          <p:nvPr/>
        </p:nvSpPr>
        <p:spPr>
          <a:xfrm>
            <a:off x="82442" y="5397992"/>
            <a:ext cx="5814899" cy="1376513"/>
          </a:xfrm>
          <a:prstGeom prst="rect">
            <a:avLst/>
          </a:prstGeom>
          <a:solidFill>
            <a:srgbClr val="00B0F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ctr">
            <a:spAutoFit/>
          </a:bodyPr>
          <a:lstStyle/>
          <a:p>
            <a:r>
              <a:rPr lang="it-IT" sz="1000" b="1" u="sng" dirty="0">
                <a:solidFill>
                  <a:schemeClr val="tx1"/>
                </a:solidFill>
              </a:rPr>
              <a:t>A voir et écouter</a:t>
            </a:r>
            <a:r>
              <a:rPr lang="it-IT" sz="1000" b="1" dirty="0">
                <a:solidFill>
                  <a:schemeClr val="tx1"/>
                </a:solidFill>
              </a:rPr>
              <a:t>:</a:t>
            </a:r>
          </a:p>
          <a:p>
            <a:r>
              <a:rPr lang="fr-FR" sz="1000" dirty="0"/>
              <a:t>Les premières années des Harkis en France. </a:t>
            </a:r>
            <a:r>
              <a:rPr lang="fr-FR" sz="1000" i="1" dirty="0"/>
              <a:t>France Inter</a:t>
            </a:r>
            <a:r>
              <a:rPr lang="fr-FR" sz="1000" dirty="0"/>
              <a:t>. Lebrun, J. (2018, 24 septembre). </a:t>
            </a:r>
            <a:r>
              <a:rPr lang="fr-FR" sz="1000" dirty="0">
                <a:hlinkClick r:id="rId5"/>
              </a:rPr>
              <a:t>https://www.radiofrance.fr/franceinter/podcasts/la-marche-de-l-histoire/les-premieres-annees-des-harkis-en-france-6765172</a:t>
            </a:r>
            <a:r>
              <a:rPr lang="fr-FR" sz="1000" dirty="0"/>
              <a:t>  </a:t>
            </a:r>
            <a:endParaRPr lang="it-IT" sz="1000" dirty="0"/>
          </a:p>
          <a:p>
            <a:r>
              <a:rPr lang="it-IT" sz="1000" dirty="0"/>
              <a:t>Selection de vidéos de l’INA qui présentent des témoignages sur les conditions de vie des Harkis et de leurs familles</a:t>
            </a:r>
          </a:p>
          <a:p>
            <a:r>
              <a:rPr lang="fr-FR" sz="1000" dirty="0">
                <a:hlinkClick r:id="rId6"/>
              </a:rPr>
              <a:t>https://harkis.gouv.fr/centre-de-ressources/sources-videographiques/sources-videographiques-de-lina</a:t>
            </a:r>
            <a:r>
              <a:rPr lang="fr-FR" sz="1000" dirty="0"/>
              <a:t> </a:t>
            </a:r>
          </a:p>
          <a:p>
            <a:endParaRPr lang="fr-FR" sz="1000" i="1" dirty="0"/>
          </a:p>
        </p:txBody>
      </p:sp>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32671" t="47" r="2216" b="1174"/>
          <a:stretch/>
        </p:blipFill>
        <p:spPr>
          <a:xfrm>
            <a:off x="5967229" y="2829718"/>
            <a:ext cx="1718799" cy="2758177"/>
          </a:xfrm>
          <a:prstGeom prst="rect">
            <a:avLst/>
          </a:prstGeom>
          <a:ln w="19050">
            <a:solidFill>
              <a:srgbClr val="00B0FF"/>
            </a:solidFill>
          </a:ln>
        </p:spPr>
      </p:pic>
      <p:sp>
        <p:nvSpPr>
          <p:cNvPr id="9" name="Rectangle 8">
            <a:extLst>
              <a:ext uri="{FF2B5EF4-FFF2-40B4-BE49-F238E27FC236}">
                <a16:creationId xmlns:a16="http://schemas.microsoft.com/office/drawing/2014/main" id="{C98FCBEF-3D85-413A-B11A-64273643E749}"/>
              </a:ext>
            </a:extLst>
          </p:cNvPr>
          <p:cNvSpPr/>
          <p:nvPr/>
        </p:nvSpPr>
        <p:spPr>
          <a:xfrm>
            <a:off x="5967229" y="5280122"/>
            <a:ext cx="1718799" cy="307773"/>
          </a:xfrm>
          <a:prstGeom prst="rect">
            <a:avLst/>
          </a:prstGeom>
          <a:solidFill>
            <a:srgbClr val="000000"/>
          </a:solidFill>
          <a:ln w="12700">
            <a:miter lim="400000"/>
          </a:ln>
        </p:spPr>
        <p:txBody>
          <a:bodyPr wrap="square" lIns="45718" tIns="45718" rIns="45718" bIns="45718">
            <a:spAutoFit/>
          </a:bodyPr>
          <a:lstStyle/>
          <a:p>
            <a:pPr algn="ctr"/>
            <a:r>
              <a:rPr lang="fr-FR" sz="700" b="0" dirty="0">
                <a:solidFill>
                  <a:schemeClr val="bg1"/>
                </a:solidFill>
                <a:latin typeface="+mj-lt"/>
              </a:rPr>
              <a:t>Famille de Harkis arrivant au camp de Rivesaltes Auteur inconnu / AFP</a:t>
            </a:r>
          </a:p>
        </p:txBody>
      </p:sp>
      <p:sp>
        <p:nvSpPr>
          <p:cNvPr id="13" name="Rectangle"/>
          <p:cNvSpPr/>
          <p:nvPr/>
        </p:nvSpPr>
        <p:spPr>
          <a:xfrm>
            <a:off x="119068" y="178288"/>
            <a:ext cx="3745301"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 sort des Harkis après la guerre</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Tree>
    <p:extLst>
      <p:ext uri="{BB962C8B-B14F-4D97-AF65-F5344CB8AC3E}">
        <p14:creationId xmlns:p14="http://schemas.microsoft.com/office/powerpoint/2010/main" val="343621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68" y="679293"/>
            <a:ext cx="6912353" cy="5786199"/>
          </a:xfrm>
          <a:prstGeom prst="rect">
            <a:avLst/>
          </a:prstGeom>
          <a:solidFill>
            <a:schemeClr val="bg1"/>
          </a:solidFill>
          <a:ln w="28575">
            <a:solidFill>
              <a:schemeClr val="tx1"/>
            </a:solidFill>
          </a:ln>
        </p:spPr>
        <p:txBody>
          <a:bodyPr wrap="square">
            <a:spAutoFit/>
          </a:bodyPr>
          <a:lstStyle/>
          <a:p>
            <a:r>
              <a:rPr lang="it-IT" sz="1400" b="1" dirty="0">
                <a:solidFill>
                  <a:srgbClr val="000000"/>
                </a:solidFill>
              </a:rPr>
              <a:t>L’installation en France sur le long terme : entre discriminations et reconaissance tardive</a:t>
            </a:r>
          </a:p>
          <a:p>
            <a:endParaRPr lang="it-IT" sz="1100" dirty="0">
              <a:solidFill>
                <a:srgbClr val="000000"/>
              </a:solidFill>
            </a:endParaRPr>
          </a:p>
          <a:p>
            <a:r>
              <a:rPr lang="it-IT" sz="1100" dirty="0">
                <a:solidFill>
                  <a:srgbClr val="000000"/>
                </a:solidFill>
              </a:rPr>
              <a:t>Par la suite les Harkis sont progressivement reclassés dans toute la France, </a:t>
            </a:r>
            <a:r>
              <a:rPr lang="it-IT" sz="1100" dirty="0">
                <a:solidFill>
                  <a:srgbClr val="00B0FF"/>
                </a:solidFill>
              </a:rPr>
              <a:t>en particulier dans les mines, la sidérurgie et les industries du nord et de l’est de la France </a:t>
            </a:r>
            <a:r>
              <a:rPr lang="it-IT" sz="1100" dirty="0">
                <a:solidFill>
                  <a:srgbClr val="000000"/>
                </a:solidFill>
              </a:rPr>
              <a:t>ou sur les chantiers forestiers de l’Office national des forets du sud de la France. Là encore ils </a:t>
            </a:r>
            <a:r>
              <a:rPr lang="it-IT" sz="1100" dirty="0">
                <a:solidFill>
                  <a:srgbClr val="00B0FF"/>
                </a:solidFill>
              </a:rPr>
              <a:t>sont regroupés dans des logements spécifiques, souvent des cités HLM</a:t>
            </a:r>
            <a:r>
              <a:rPr lang="it-IT" sz="1100" dirty="0">
                <a:solidFill>
                  <a:srgbClr val="000000"/>
                </a:solidFill>
              </a:rPr>
              <a:t>. </a:t>
            </a:r>
            <a:r>
              <a:rPr lang="fr-FR" sz="1100" dirty="0"/>
              <a:t>Lors de l’indépendance de l’Algérie, </a:t>
            </a:r>
            <a:r>
              <a:rPr lang="fr-FR" sz="1100" dirty="0">
                <a:solidFill>
                  <a:srgbClr val="00B0F0"/>
                </a:solidFill>
              </a:rPr>
              <a:t>les Harkis et leurs familles ont perdu la nationalité française. </a:t>
            </a:r>
            <a:r>
              <a:rPr lang="fr-FR" sz="1100" dirty="0"/>
              <a:t>Pour la récupérer, seuls les Harkis, leurs épouses et leurs enfants installés en France, peuvent entamer une démarche recognitive de nationalité devant un tribunal. Formelle et symbolique, cette démarche, bien qu'elle aboutisse systématiquement à l’octroi de la nationalité française, est jugée injuste par les Harkis. </a:t>
            </a:r>
            <a:r>
              <a:rPr lang="fr-FR" sz="1100" b="1" dirty="0">
                <a:solidFill>
                  <a:srgbClr val="00B0F0"/>
                </a:solidFill>
              </a:rPr>
              <a:t>Elle cristallise ainsi leur sentiment d’abandon et d’humiliation et constitue l’un des fondements </a:t>
            </a:r>
            <a:r>
              <a:rPr lang="fr-FR" sz="1100" dirty="0"/>
              <a:t>de leurs revendications. Ces sentiments sont renforcés par l’exclusion sociale à laquelle les Harkis sont exposés et dont les motifs sont divers : </a:t>
            </a:r>
          </a:p>
          <a:p>
            <a:r>
              <a:rPr lang="fr-FR" sz="1100" b="1" dirty="0"/>
              <a:t>- Les discriminations</a:t>
            </a:r>
            <a:r>
              <a:rPr lang="fr-FR" sz="1100" dirty="0"/>
              <a:t> liées à leurs origines algériennes ;</a:t>
            </a:r>
          </a:p>
          <a:p>
            <a:r>
              <a:rPr lang="fr-FR" sz="1100" dirty="0"/>
              <a:t>- Le contexte de la décolonisation et des années qui suivent la guerre d’Algérie ;</a:t>
            </a:r>
          </a:p>
          <a:p>
            <a:r>
              <a:rPr lang="fr-FR" sz="1100" b="1" dirty="0"/>
              <a:t>- L’âge</a:t>
            </a:r>
            <a:r>
              <a:rPr lang="fr-FR" sz="1100" dirty="0"/>
              <a:t> des Harkis et de leurs épouses, qui n’ont plus la possibilité de recevoir une instruction leur permettant d’apprendre la langue française et de bénéficier de formations intellectuelles ou professionnelles. Ils forment aujourd’hui une population vieillissante, les veuves de Harkis étant particulièrement vulnérables du fait de leur situation économique.</a:t>
            </a:r>
          </a:p>
          <a:p>
            <a:r>
              <a:rPr lang="fr-FR" sz="1100" dirty="0"/>
              <a:t>Quant aux enfants de Harkis, ils ont des parcours personnels souvent marqués par des retards scolaires et professionnels importants</a:t>
            </a:r>
            <a:r>
              <a:rPr lang="fr-FR" sz="1100" dirty="0">
                <a:solidFill>
                  <a:srgbClr val="00B0FF"/>
                </a:solidFill>
              </a:rPr>
              <a:t>. La scolarisation des enfants résidant en structure d’hébergement a été précaire et a manqué de continuité en raison des </a:t>
            </a:r>
            <a:r>
              <a:rPr lang="fr-FR" sz="1100" b="1" dirty="0">
                <a:solidFill>
                  <a:srgbClr val="00B0FF"/>
                </a:solidFill>
              </a:rPr>
              <a:t>transferts réguliers d’une structure à une autre</a:t>
            </a:r>
            <a:r>
              <a:rPr lang="fr-FR" sz="1100" dirty="0"/>
              <a:t>. Les enfants de Harkis ont donc eu un accès réduit aux études supérieures : </a:t>
            </a:r>
            <a:r>
              <a:rPr lang="fr-FR" sz="1100" b="1" dirty="0">
                <a:solidFill>
                  <a:srgbClr val="00B0FF"/>
                </a:solidFill>
              </a:rPr>
              <a:t>40% des enfants de Harkis ne sont pas diplômés </a:t>
            </a:r>
            <a:r>
              <a:rPr lang="fr-FR" sz="1100" dirty="0"/>
              <a:t>et ont quitté le système scolaire avant l’obtention de leur baccalauréat. Toutefois, un certain nombre d’enfants de Harkis connaissent des parcours scolaires et professionnels réussis qui témoignent d’une ascension socio-économique certaine.</a:t>
            </a:r>
          </a:p>
          <a:p>
            <a:r>
              <a:rPr lang="fr-FR" sz="1100" dirty="0"/>
              <a:t>Les enfants de Harkis sont également, dès les années 1970</a:t>
            </a:r>
            <a:r>
              <a:rPr lang="fr-FR" sz="1100" dirty="0">
                <a:solidFill>
                  <a:srgbClr val="00B0FF"/>
                </a:solidFill>
              </a:rPr>
              <a:t>,</a:t>
            </a:r>
            <a:r>
              <a:rPr lang="fr-FR" sz="1100" b="1" dirty="0">
                <a:solidFill>
                  <a:srgbClr val="00B0FF"/>
                </a:solidFill>
              </a:rPr>
              <a:t> les</a:t>
            </a:r>
            <a:r>
              <a:rPr lang="fr-FR" sz="1100" dirty="0">
                <a:solidFill>
                  <a:srgbClr val="00B0FF"/>
                </a:solidFill>
              </a:rPr>
              <a:t> </a:t>
            </a:r>
            <a:r>
              <a:rPr lang="fr-FR" sz="1100" b="1" dirty="0">
                <a:solidFill>
                  <a:srgbClr val="00B0FF"/>
                </a:solidFill>
              </a:rPr>
              <a:t>acteurs d'affirmations et de revendications mémorielles des Harkis et de leur famille</a:t>
            </a:r>
            <a:r>
              <a:rPr lang="fr-FR" sz="1100" dirty="0"/>
              <a:t>, nourries par la forte volonté de s’intégrer et de s’émanciper des structures d’accueil.</a:t>
            </a:r>
          </a:p>
          <a:p>
            <a:r>
              <a:rPr lang="fr-FR" sz="1100" dirty="0"/>
              <a:t>Cependant, </a:t>
            </a:r>
            <a:r>
              <a:rPr lang="fr-FR" sz="1100" b="1" dirty="0">
                <a:solidFill>
                  <a:srgbClr val="00B0FF"/>
                </a:solidFill>
              </a:rPr>
              <a:t>en 1975, dans les camps de </a:t>
            </a:r>
            <a:r>
              <a:rPr lang="fr-FR" sz="1100" b="1" dirty="0" err="1">
                <a:solidFill>
                  <a:srgbClr val="00B0FF"/>
                </a:solidFill>
              </a:rPr>
              <a:t>Bias</a:t>
            </a:r>
            <a:r>
              <a:rPr lang="fr-FR" sz="1100" b="1" dirty="0">
                <a:solidFill>
                  <a:srgbClr val="00B0FF"/>
                </a:solidFill>
              </a:rPr>
              <a:t> et de </a:t>
            </a:r>
            <a:r>
              <a:rPr lang="fr-FR" sz="1100" b="1" dirty="0" err="1">
                <a:solidFill>
                  <a:srgbClr val="00B0FF"/>
                </a:solidFill>
              </a:rPr>
              <a:t>Saint-Maurice-L’Ardoise</a:t>
            </a:r>
            <a:r>
              <a:rPr lang="fr-FR" sz="1100" b="1" dirty="0">
                <a:solidFill>
                  <a:srgbClr val="00B0FF"/>
                </a:solidFill>
              </a:rPr>
              <a:t>, des enfants de Harkis se révoltent contre leurs conditions de vie. Ces révoltes entrainent la fermeture des camps à la fin de cette même </a:t>
            </a:r>
          </a:p>
          <a:p>
            <a:r>
              <a:rPr lang="fr-FR" sz="1100" dirty="0"/>
              <a:t>Face aux revendications qui se sont poursuivies, les différents gouvernements ont successivement mis en place un certain nombre de dispositifs afin d’améliorer leurs conditions de vie. Il faudra attendre </a:t>
            </a:r>
            <a:r>
              <a:rPr lang="fr-FR" sz="1200" b="1" u="sng" dirty="0" err="1">
                <a:solidFill>
                  <a:srgbClr val="00B0FF"/>
                </a:solidFill>
              </a:rPr>
              <a:t>Fevrier</a:t>
            </a:r>
            <a:r>
              <a:rPr lang="fr-FR" sz="1200" b="1" u="sng" dirty="0">
                <a:solidFill>
                  <a:srgbClr val="00B0FF"/>
                </a:solidFill>
              </a:rPr>
              <a:t> 2022 </a:t>
            </a:r>
            <a:r>
              <a:rPr lang="fr-FR" sz="1100" dirty="0"/>
              <a:t>pour qu’une loi sois promulguée «</a:t>
            </a:r>
            <a:r>
              <a:rPr lang="fr-FR" sz="1200" b="1" u="sng" dirty="0">
                <a:solidFill>
                  <a:srgbClr val="00B0FF"/>
                </a:solidFill>
              </a:rPr>
              <a:t> portant reconnaissance de la Nation envers les harkis et réparation des préjudices subis par ceux-ci et leurs famille du fait de l’indignité de leurs conditions d’accueil et de vie dans certaines structures sur le territoires français</a:t>
            </a:r>
            <a:r>
              <a:rPr lang="fr-FR" sz="1100" dirty="0"/>
              <a:t>. » </a:t>
            </a:r>
            <a:endParaRPr lang="it-IT" sz="1600" dirty="0">
              <a:solidFill>
                <a:srgbClr val="000000"/>
              </a:solidFill>
            </a:endParaRPr>
          </a:p>
        </p:txBody>
      </p:sp>
      <p:sp>
        <p:nvSpPr>
          <p:cNvPr id="5" name="Rectangle"/>
          <p:cNvSpPr/>
          <p:nvPr/>
        </p:nvSpPr>
        <p:spPr>
          <a:xfrm>
            <a:off x="119068" y="178288"/>
            <a:ext cx="3745301"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 sort des Harkis après la guerre</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6" name="Rectangle 5"/>
          <p:cNvSpPr/>
          <p:nvPr/>
        </p:nvSpPr>
        <p:spPr>
          <a:xfrm>
            <a:off x="7253554" y="690766"/>
            <a:ext cx="2435197" cy="1569660"/>
          </a:xfrm>
          <a:prstGeom prst="rect">
            <a:avLst/>
          </a:prstGeom>
          <a:solidFill>
            <a:srgbClr val="00B0FF"/>
          </a:solidFill>
          <a:ln>
            <a:solidFill>
              <a:schemeClr val="bg1"/>
            </a:solidFill>
          </a:ln>
        </p:spPr>
        <p:txBody>
          <a:bodyPr wrap="square">
            <a:spAutoFit/>
          </a:bodyPr>
          <a:lstStyle/>
          <a:p>
            <a:r>
              <a:rPr lang="it-IT" sz="1200" b="1" dirty="0"/>
              <a:t>A voir</a:t>
            </a:r>
            <a:endParaRPr lang="fr-FR" sz="1200" b="1" dirty="0"/>
          </a:p>
          <a:p>
            <a:r>
              <a:rPr lang="fr-FR" sz="1200" i="1" dirty="0"/>
              <a:t>« N’en parlons plus » : avec Sarah, sur les traces de son grand-père Harki pendant la guerre d’Algérie</a:t>
            </a:r>
            <a:r>
              <a:rPr lang="fr-FR" sz="1200" dirty="0"/>
              <a:t> [Vidéo]. FRANCE 24. (2023, 8 décembre). YouTube. </a:t>
            </a:r>
            <a:r>
              <a:rPr lang="fr-FR" sz="1200" dirty="0">
                <a:hlinkClick r:id="rId2"/>
              </a:rPr>
              <a:t>https://www.youtube.com/watch?v=FMhZaSoUQCU</a:t>
            </a:r>
            <a:r>
              <a:rPr lang="fr-FR" sz="1200" dirty="0"/>
              <a:t> </a:t>
            </a:r>
            <a:endParaRPr lang="it-IT" sz="1200" i="1" dirty="0"/>
          </a:p>
        </p:txBody>
      </p:sp>
    </p:spTree>
    <p:extLst>
      <p:ext uri="{BB962C8B-B14F-4D97-AF65-F5344CB8AC3E}">
        <p14:creationId xmlns:p14="http://schemas.microsoft.com/office/powerpoint/2010/main" val="21742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467590" y="335320"/>
            <a:ext cx="1914748"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Les personnages </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059" r="1220"/>
          <a:stretch/>
        </p:blipFill>
        <p:spPr>
          <a:xfrm>
            <a:off x="2677558" y="1198178"/>
            <a:ext cx="1894717" cy="2142683"/>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518" y="1198177"/>
            <a:ext cx="1636266" cy="2132105"/>
          </a:xfrm>
          <a:prstGeom prst="rect">
            <a:avLst/>
          </a:prstGeom>
          <a:ln>
            <a:solidFill>
              <a:schemeClr val="tx1"/>
            </a:solidFill>
          </a:ln>
        </p:spPr>
      </p:pic>
      <p:sp>
        <p:nvSpPr>
          <p:cNvPr id="5" name="Rectangle 4"/>
          <p:cNvSpPr/>
          <p:nvPr/>
        </p:nvSpPr>
        <p:spPr>
          <a:xfrm>
            <a:off x="2657527" y="3447393"/>
            <a:ext cx="1914748" cy="441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Sabrina Kouroughli interprète </a:t>
            </a:r>
            <a:r>
              <a:rPr lang="it-IT" sz="1400" b="1" dirty="0">
                <a:solidFill>
                  <a:schemeClr val="tx1"/>
                </a:solidFill>
              </a:rPr>
              <a:t>Na</a:t>
            </a:r>
            <a:r>
              <a:rPr lang="fr-FR" sz="1400" b="1" dirty="0">
                <a:solidFill>
                  <a:schemeClr val="tx1"/>
                </a:solidFill>
              </a:rPr>
              <a:t>ï</a:t>
            </a:r>
            <a:r>
              <a:rPr lang="it-IT" sz="1400" b="1" dirty="0">
                <a:solidFill>
                  <a:schemeClr val="tx1"/>
                </a:solidFill>
              </a:rPr>
              <a:t>ma</a:t>
            </a:r>
            <a:r>
              <a:rPr lang="it-IT" sz="1050" dirty="0">
                <a:solidFill>
                  <a:schemeClr val="tx1"/>
                </a:solidFill>
              </a:rPr>
              <a:t>, la petite fille</a:t>
            </a:r>
            <a:endParaRPr lang="fr-FR" sz="1050" dirty="0">
              <a:solidFill>
                <a:schemeClr val="tx1"/>
              </a:solidFill>
            </a:endParaRPr>
          </a:p>
        </p:txBody>
      </p:sp>
      <p:sp>
        <p:nvSpPr>
          <p:cNvPr id="7" name="Rectangle 6"/>
          <p:cNvSpPr/>
          <p:nvPr/>
        </p:nvSpPr>
        <p:spPr>
          <a:xfrm>
            <a:off x="4921518" y="3447393"/>
            <a:ext cx="1636266" cy="441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Fatima Aibout interprète </a:t>
            </a:r>
            <a:r>
              <a:rPr lang="it-IT" sz="1400" b="1" dirty="0">
                <a:solidFill>
                  <a:schemeClr val="tx1"/>
                </a:solidFill>
              </a:rPr>
              <a:t>Yema</a:t>
            </a:r>
            <a:r>
              <a:rPr lang="it-IT" sz="1050" dirty="0">
                <a:solidFill>
                  <a:schemeClr val="tx1"/>
                </a:solidFill>
              </a:rPr>
              <a:t>, la grand-mère</a:t>
            </a:r>
            <a:endParaRPr lang="fr-FR" sz="1050" dirty="0">
              <a:solidFill>
                <a:schemeClr val="tx1"/>
              </a:solidFill>
            </a:endParaRPr>
          </a:p>
        </p:txBody>
      </p:sp>
      <p:sp>
        <p:nvSpPr>
          <p:cNvPr id="8" name="Rectangle 7"/>
          <p:cNvSpPr/>
          <p:nvPr/>
        </p:nvSpPr>
        <p:spPr>
          <a:xfrm>
            <a:off x="429024" y="3447393"/>
            <a:ext cx="1908804" cy="441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tx1"/>
                </a:solidFill>
              </a:rPr>
              <a:t>Karim </a:t>
            </a:r>
            <a:r>
              <a:rPr lang="it-IT" sz="1050" dirty="0" err="1">
                <a:solidFill>
                  <a:schemeClr val="tx1"/>
                </a:solidFill>
              </a:rPr>
              <a:t>Hammiche</a:t>
            </a:r>
            <a:r>
              <a:rPr lang="it-IT" sz="1050" dirty="0">
                <a:solidFill>
                  <a:schemeClr val="tx1"/>
                </a:solidFill>
              </a:rPr>
              <a:t> </a:t>
            </a:r>
            <a:r>
              <a:rPr lang="it-IT" sz="1050" dirty="0" err="1">
                <a:solidFill>
                  <a:schemeClr val="tx1"/>
                </a:solidFill>
              </a:rPr>
              <a:t>interprète</a:t>
            </a:r>
            <a:r>
              <a:rPr lang="it-IT" sz="1050" dirty="0">
                <a:solidFill>
                  <a:schemeClr val="tx1"/>
                </a:solidFill>
              </a:rPr>
              <a:t> </a:t>
            </a:r>
            <a:r>
              <a:rPr lang="it-IT" sz="1400" b="1" dirty="0">
                <a:solidFill>
                  <a:schemeClr val="tx1"/>
                </a:solidFill>
              </a:rPr>
              <a:t>Ali</a:t>
            </a:r>
            <a:r>
              <a:rPr lang="it-IT" sz="1100" dirty="0">
                <a:solidFill>
                  <a:schemeClr val="tx1"/>
                </a:solidFill>
              </a:rPr>
              <a:t>, le grand-père</a:t>
            </a:r>
            <a:endParaRPr lang="fr-FR" sz="900" dirty="0">
              <a:solidFill>
                <a:schemeClr val="tx1"/>
              </a:solidFill>
            </a:endParaRPr>
          </a:p>
        </p:txBody>
      </p:sp>
      <p:sp>
        <p:nvSpPr>
          <p:cNvPr id="9" name="Rectangle 8"/>
          <p:cNvSpPr/>
          <p:nvPr/>
        </p:nvSpPr>
        <p:spPr>
          <a:xfrm>
            <a:off x="467590" y="4229101"/>
            <a:ext cx="6234546" cy="1236499"/>
          </a:xfrm>
          <a:prstGeom prst="rect">
            <a:avLst/>
          </a:prstGeom>
          <a:solidFill>
            <a:schemeClr val="bg1"/>
          </a:solidFill>
          <a:ln w="28575">
            <a:solidFill>
              <a:srgbClr val="00B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latin typeface="+mj-lt"/>
              </a:rPr>
              <a:t>« Nous avons choisi de nous concentrer le plus possible autour des scènes de la </a:t>
            </a:r>
            <a:r>
              <a:rPr lang="fr-FR" sz="1600" b="1" dirty="0">
                <a:solidFill>
                  <a:srgbClr val="00B0FF"/>
                </a:solidFill>
                <a:latin typeface="+mj-lt"/>
              </a:rPr>
              <a:t>cellule familiale</a:t>
            </a:r>
            <a:r>
              <a:rPr lang="fr-FR" sz="1600" dirty="0">
                <a:solidFill>
                  <a:schemeClr val="tx1"/>
                </a:solidFill>
                <a:latin typeface="+mj-lt"/>
              </a:rPr>
              <a:t>, la deuxième et la troisième partie du roman. La </a:t>
            </a:r>
            <a:r>
              <a:rPr lang="fr-FR" sz="1600" b="1" dirty="0">
                <a:solidFill>
                  <a:srgbClr val="00B0FF"/>
                </a:solidFill>
                <a:latin typeface="+mj-lt"/>
              </a:rPr>
              <a:t>partie intime du roman </a:t>
            </a:r>
            <a:r>
              <a:rPr lang="fr-FR" sz="1600" dirty="0">
                <a:solidFill>
                  <a:schemeClr val="tx1"/>
                </a:solidFill>
                <a:latin typeface="+mj-lt"/>
              </a:rPr>
              <a:t>et non la partie historique. Ce qui permet de ne pas prendre en charge uniquement la grande Histoire mais aussi la petite : </a:t>
            </a:r>
            <a:r>
              <a:rPr lang="fr-FR" sz="1600" b="1" dirty="0">
                <a:solidFill>
                  <a:schemeClr val="tx1"/>
                </a:solidFill>
                <a:latin typeface="+mj-lt"/>
              </a:rPr>
              <a:t>celle d’une famille</a:t>
            </a:r>
            <a:r>
              <a:rPr lang="fr-FR" sz="1600" dirty="0">
                <a:solidFill>
                  <a:schemeClr val="tx1"/>
                </a:solidFill>
                <a:latin typeface="+mj-lt"/>
              </a:rPr>
              <a:t>. »</a:t>
            </a:r>
          </a:p>
        </p:txBody>
      </p:sp>
      <p:sp>
        <p:nvSpPr>
          <p:cNvPr id="10" name="Rectangle 9"/>
          <p:cNvSpPr/>
          <p:nvPr/>
        </p:nvSpPr>
        <p:spPr>
          <a:xfrm>
            <a:off x="4125466" y="5299220"/>
            <a:ext cx="1818134" cy="332760"/>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latin typeface="Sharp Grotesk Medium 25" panose="00000605000000000000" pitchFamily="50" charset="0"/>
              </a:rPr>
              <a:t>Sabrina Kouroughli</a:t>
            </a:r>
            <a:endParaRPr lang="fr-FR" sz="1050" dirty="0">
              <a:latin typeface="Sharp Grotesk Medium 25" panose="00000605000000000000" pitchFamily="50" charset="0"/>
            </a:endParaRPr>
          </a:p>
        </p:txBody>
      </p:sp>
      <p:pic>
        <p:nvPicPr>
          <p:cNvPr id="11" name="Image 10">
            <a:extLst>
              <a:ext uri="{FF2B5EF4-FFF2-40B4-BE49-F238E27FC236}">
                <a16:creationId xmlns:a16="http://schemas.microsoft.com/office/drawing/2014/main" id="{07D4B6CD-B724-EF5E-A87A-BCF6432CD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21" y="1208755"/>
            <a:ext cx="1493931" cy="2132105"/>
          </a:xfrm>
          <a:prstGeom prst="rect">
            <a:avLst/>
          </a:prstGeom>
        </p:spPr>
      </p:pic>
    </p:spTree>
    <p:extLst>
      <p:ext uri="{BB962C8B-B14F-4D97-AF65-F5344CB8AC3E}">
        <p14:creationId xmlns:p14="http://schemas.microsoft.com/office/powerpoint/2010/main" val="419026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3543" y="3102019"/>
            <a:ext cx="2060075" cy="2677656"/>
          </a:xfrm>
          <a:prstGeom prst="rect">
            <a:avLst/>
          </a:prstGeom>
          <a:solidFill>
            <a:schemeClr val="bg1"/>
          </a:solidFill>
          <a:ln w="28575">
            <a:solidFill>
              <a:srgbClr val="00B0F0"/>
            </a:solidFill>
          </a:ln>
        </p:spPr>
        <p:txBody>
          <a:bodyPr wrap="square">
            <a:spAutoFit/>
          </a:bodyPr>
          <a:lstStyle/>
          <a:p>
            <a:r>
              <a:rPr lang="it-IT" sz="1200" dirty="0"/>
              <a:t>«</a:t>
            </a:r>
            <a:r>
              <a:rPr lang="it-IT" sz="1200" b="1" dirty="0">
                <a:solidFill>
                  <a:srgbClr val="00B0F0"/>
                </a:solidFill>
              </a:rPr>
              <a:t>Dans mon adaptation j’ai axé le propos autour de la figure de la grand mère</a:t>
            </a:r>
            <a:r>
              <a:rPr lang="it-IT" sz="1200" dirty="0"/>
              <a:t>, qui parle très peu dans le livre. Je la fait un peu plus parler, sans pour autant trahir le roman.</a:t>
            </a:r>
          </a:p>
          <a:p>
            <a:r>
              <a:rPr lang="it-IT" sz="1200" dirty="0">
                <a:solidFill>
                  <a:schemeClr val="tx1">
                    <a:lumMod val="95000"/>
                    <a:lumOff val="5000"/>
                  </a:schemeClr>
                </a:solidFill>
                <a:ea typeface="Arial Unicode MS"/>
              </a:rPr>
              <a:t>Dans le roman </a:t>
            </a:r>
            <a:r>
              <a:rPr lang="it-IT" sz="1200" dirty="0">
                <a:solidFill>
                  <a:schemeClr val="tx1">
                    <a:lumMod val="95000"/>
                    <a:lumOff val="5000"/>
                  </a:schemeClr>
                </a:solidFill>
              </a:rPr>
              <a:t>Na</a:t>
            </a:r>
            <a:r>
              <a:rPr lang="fr-FR" sz="1200" dirty="0">
                <a:solidFill>
                  <a:schemeClr val="tx1">
                    <a:lumMod val="95000"/>
                    <a:lumOff val="5000"/>
                  </a:schemeClr>
                </a:solidFill>
              </a:rPr>
              <a:t>ï</a:t>
            </a:r>
            <a:r>
              <a:rPr lang="it-IT" sz="1200" dirty="0">
                <a:solidFill>
                  <a:schemeClr val="tx1">
                    <a:lumMod val="95000"/>
                    <a:lumOff val="5000"/>
                  </a:schemeClr>
                </a:solidFill>
              </a:rPr>
              <a:t>ma</a:t>
            </a:r>
            <a:r>
              <a:rPr lang="it-IT" sz="1200" dirty="0">
                <a:solidFill>
                  <a:schemeClr val="tx1">
                    <a:lumMod val="95000"/>
                    <a:lumOff val="5000"/>
                  </a:schemeClr>
                </a:solidFill>
                <a:ea typeface="Arial Unicode MS"/>
              </a:rPr>
              <a:t> </a:t>
            </a:r>
            <a:r>
              <a:rPr lang="it-IT" sz="1200" dirty="0">
                <a:solidFill>
                  <a:srgbClr val="00B0FF"/>
                </a:solidFill>
                <a:ea typeface="Arial Unicode MS"/>
              </a:rPr>
              <a:t>est confrontée au silence de son père, elle saute donc une génération et se tourne vers ses grands parents</a:t>
            </a:r>
            <a:r>
              <a:rPr lang="it-IT" sz="1200" dirty="0">
                <a:ea typeface="Arial Unicode MS"/>
              </a:rPr>
              <a:t>. Elle est obligée de faire ce travail parce que le père ne parle pas. </a:t>
            </a:r>
            <a:r>
              <a:rPr lang="it-IT" sz="1200" dirty="0"/>
              <a:t>»</a:t>
            </a:r>
          </a:p>
        </p:txBody>
      </p:sp>
      <p:sp>
        <p:nvSpPr>
          <p:cNvPr id="4" name="ZoneTexte 5">
            <a:extLst>
              <a:ext uri="{FF2B5EF4-FFF2-40B4-BE49-F238E27FC236}">
                <a16:creationId xmlns:a16="http://schemas.microsoft.com/office/drawing/2014/main" id="{ADE56E00-332D-4019-98DC-6DEB0B25A24F}"/>
              </a:ext>
            </a:extLst>
          </p:cNvPr>
          <p:cNvSpPr txBox="1"/>
          <p:nvPr/>
        </p:nvSpPr>
        <p:spPr>
          <a:xfrm>
            <a:off x="196829" y="341142"/>
            <a:ext cx="5811338" cy="523216"/>
          </a:xfrm>
          <a:prstGeom prst="rect">
            <a:avLst/>
          </a:prstGeom>
          <a:solidFill>
            <a:srgbClr val="00B0F0"/>
          </a:solidFill>
          <a:ln w="38100">
            <a:solidFill>
              <a:srgbClr val="000000"/>
            </a:solidFill>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defRPr sz="1800" b="0">
                <a:solidFill>
                  <a:srgbClr val="000000"/>
                </a:solidFill>
                <a:latin typeface="Sharp Grotesk Medium 25"/>
                <a:ea typeface="Sharp Grotesk Medium 25"/>
                <a:cs typeface="Sharp Grotesk Medium 25"/>
                <a:sym typeface="Sharp Grotesk Medium 25"/>
              </a:defRPr>
            </a:lvl1pPr>
          </a:lstStyle>
          <a:p>
            <a:r>
              <a:rPr lang="it-IT" sz="2800" b="1" dirty="0">
                <a:latin typeface="+mn-lt"/>
              </a:rPr>
              <a:t>L’adaptation : du livre au plateau</a:t>
            </a:r>
            <a:endParaRPr lang="fr-FR" sz="2800" b="1" dirty="0">
              <a:latin typeface="+mn-lt"/>
            </a:endParaRPr>
          </a:p>
        </p:txBody>
      </p:sp>
      <p:sp>
        <p:nvSpPr>
          <p:cNvPr id="5" name="Rectangle"/>
          <p:cNvSpPr/>
          <p:nvPr/>
        </p:nvSpPr>
        <p:spPr>
          <a:xfrm>
            <a:off x="196829" y="1062060"/>
            <a:ext cx="4356610"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La ré-écriture et les thèmes principaux</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6" name="Rectangle 5"/>
          <p:cNvSpPr/>
          <p:nvPr/>
        </p:nvSpPr>
        <p:spPr>
          <a:xfrm>
            <a:off x="188513" y="1673211"/>
            <a:ext cx="4953000" cy="1231106"/>
          </a:xfrm>
          <a:prstGeom prst="rect">
            <a:avLst/>
          </a:prstGeom>
          <a:solidFill>
            <a:schemeClr val="bg1"/>
          </a:solidFill>
          <a:ln w="28575">
            <a:solidFill>
              <a:srgbClr val="00B0FF"/>
            </a:solidFill>
          </a:ln>
        </p:spPr>
        <p:txBody>
          <a:bodyPr>
            <a:spAutoFit/>
          </a:bodyPr>
          <a:lstStyle/>
          <a:p>
            <a:r>
              <a:rPr lang="it-IT" sz="1600" b="1" dirty="0">
                <a:solidFill>
                  <a:srgbClr val="00B0FF"/>
                </a:solidFill>
              </a:rPr>
              <a:t>«</a:t>
            </a:r>
            <a:r>
              <a:rPr lang="it-IT" sz="1400" dirty="0"/>
              <a:t>  Je n’ai pas rajouté de mots par rapport au texte du livre. J’ai simplement fait </a:t>
            </a:r>
            <a:r>
              <a:rPr lang="it-IT" sz="1400" b="1" dirty="0">
                <a:solidFill>
                  <a:srgbClr val="00B0FF"/>
                </a:solidFill>
              </a:rPr>
              <a:t>un travail de ré-écriture</a:t>
            </a:r>
            <a:r>
              <a:rPr lang="it-IT" sz="1400" dirty="0"/>
              <a:t>. </a:t>
            </a:r>
          </a:p>
          <a:p>
            <a:r>
              <a:rPr lang="it-IT" sz="1400" dirty="0"/>
              <a:t>J’ai pris le texte original du roman et j’ai fait du montage et du collage en ayant un point de vue et une porte d’entrée en t</a:t>
            </a:r>
            <a:r>
              <a:rPr lang="fr-FR" sz="1400" dirty="0" err="1"/>
              <a:t>ête</a:t>
            </a:r>
            <a:r>
              <a:rPr lang="it-IT" sz="1400" dirty="0"/>
              <a:t> mais sans dénaturer le roman.</a:t>
            </a:r>
            <a:r>
              <a:rPr lang="it-IT" sz="1600" b="1" dirty="0">
                <a:solidFill>
                  <a:srgbClr val="00B0FF"/>
                </a:solidFill>
              </a:rPr>
              <a:t>»</a:t>
            </a:r>
            <a:r>
              <a:rPr lang="it-IT" sz="1400" dirty="0"/>
              <a:t> </a:t>
            </a:r>
            <a:endParaRPr lang="fr-FR" sz="1400" dirty="0"/>
          </a:p>
        </p:txBody>
      </p:sp>
      <p:sp>
        <p:nvSpPr>
          <p:cNvPr id="10" name="Rectangle 9">
            <a:extLst>
              <a:ext uri="{FF2B5EF4-FFF2-40B4-BE49-F238E27FC236}">
                <a16:creationId xmlns:a16="http://schemas.microsoft.com/office/drawing/2014/main" id="{C08070EF-15F4-4C18-B12A-48DBE89848D7}"/>
              </a:ext>
            </a:extLst>
          </p:cNvPr>
          <p:cNvSpPr/>
          <p:nvPr/>
        </p:nvSpPr>
        <p:spPr>
          <a:xfrm>
            <a:off x="2383737" y="2998480"/>
            <a:ext cx="3047988" cy="3838725"/>
          </a:xfrm>
          <a:prstGeom prst="rect">
            <a:avLst/>
          </a:prstGeom>
          <a:solidFill>
            <a:srgbClr val="FFFFFF"/>
          </a:solidFill>
          <a:ln w="38100">
            <a:solidFill>
              <a:schemeClr val="tx1"/>
            </a:solidFill>
            <a:miter lim="400000"/>
          </a:ln>
        </p:spPr>
        <p:txBody>
          <a:bodyPr wrap="square" lIns="72000" tIns="72000" rIns="72000" bIns="72000">
            <a:spAutoFit/>
          </a:bodyPr>
          <a:lstStyle/>
          <a:p>
            <a:pPr algn="l"/>
            <a:endParaRPr lang="fr-FR" sz="1600" dirty="0">
              <a:solidFill>
                <a:srgbClr val="0099FF"/>
              </a:solidFill>
            </a:endParaRPr>
          </a:p>
          <a:p>
            <a:pPr>
              <a:spcAft>
                <a:spcPts val="600"/>
              </a:spcAft>
            </a:pPr>
            <a:r>
              <a:rPr lang="it-IT" sz="1600" dirty="0">
                <a:solidFill>
                  <a:srgbClr val="00B0FF"/>
                </a:solidFill>
                <a:latin typeface="Sharp Grotesk Medium 25" panose="00000605000000000000" pitchFamily="50" charset="0"/>
              </a:rPr>
              <a:t>La transmission intergenerationelle </a:t>
            </a:r>
            <a:endParaRPr lang="fr-FR" sz="1600" b="1" dirty="0">
              <a:solidFill>
                <a:srgbClr val="00B0FF"/>
              </a:solidFill>
              <a:latin typeface="Sharp Grotesk Medium 25" panose="00000605000000000000" pitchFamily="50" charset="0"/>
            </a:endParaRPr>
          </a:p>
          <a:p>
            <a:pPr>
              <a:spcAft>
                <a:spcPts val="600"/>
              </a:spcAft>
            </a:pPr>
            <a:r>
              <a:rPr lang="it-IT" sz="1400" b="0" dirty="0">
                <a:solidFill>
                  <a:srgbClr val="000000"/>
                </a:solidFill>
              </a:rPr>
              <a:t>La question de la </a:t>
            </a:r>
            <a:r>
              <a:rPr lang="it-IT" sz="1400" b="1" u="sng" dirty="0">
                <a:solidFill>
                  <a:srgbClr val="00B0F0"/>
                </a:solidFill>
              </a:rPr>
              <a:t>transmission intergenerationelle </a:t>
            </a:r>
            <a:r>
              <a:rPr lang="it-IT" sz="1400" dirty="0"/>
              <a:t>est l’un des thèmes centraux de la pièce. </a:t>
            </a:r>
            <a:r>
              <a:rPr lang="it-IT" sz="1400" b="1" dirty="0">
                <a:solidFill>
                  <a:srgbClr val="00B0F0"/>
                </a:solidFill>
              </a:rPr>
              <a:t>Qu’est ce que nous transmettent nos grand-parents, nos familles ? Qu’est ce que </a:t>
            </a:r>
            <a:r>
              <a:rPr lang="fr-FR" sz="1400" b="1" dirty="0">
                <a:solidFill>
                  <a:srgbClr val="00B0F0"/>
                </a:solidFill>
              </a:rPr>
              <a:t>ç</a:t>
            </a:r>
            <a:r>
              <a:rPr lang="it-IT" sz="1400" b="1" dirty="0">
                <a:solidFill>
                  <a:srgbClr val="00B0F0"/>
                </a:solidFill>
              </a:rPr>
              <a:t>a veut dire d’appartenir à un pays, à une langue, à une culture? Comment </a:t>
            </a:r>
            <a:r>
              <a:rPr lang="fr-FR" sz="1400" b="1" dirty="0">
                <a:solidFill>
                  <a:srgbClr val="00B0F0"/>
                </a:solidFill>
              </a:rPr>
              <a:t>ç</a:t>
            </a:r>
            <a:r>
              <a:rPr lang="it-IT" sz="1400" b="1" dirty="0">
                <a:solidFill>
                  <a:srgbClr val="00B0F0"/>
                </a:solidFill>
              </a:rPr>
              <a:t>a se transmet?</a:t>
            </a:r>
          </a:p>
          <a:p>
            <a:pPr>
              <a:spcAft>
                <a:spcPts val="600"/>
              </a:spcAft>
            </a:pPr>
            <a:r>
              <a:rPr lang="it-IT" sz="1400" dirty="0">
                <a:solidFill>
                  <a:srgbClr val="000000"/>
                </a:solidFill>
              </a:rPr>
              <a:t>Tandis que l</a:t>
            </a:r>
            <a:r>
              <a:rPr lang="it-IT" sz="1400" b="0" dirty="0">
                <a:solidFill>
                  <a:srgbClr val="000000"/>
                </a:solidFill>
              </a:rPr>
              <a:t>e livre se déroule sur trois générations, Sabrina Kouroughli fait ici le choix de se concentrer sur </a:t>
            </a:r>
            <a:r>
              <a:rPr lang="it-IT" sz="1400" dirty="0"/>
              <a:t>Na</a:t>
            </a:r>
            <a:r>
              <a:rPr lang="fr-FR" sz="1400" dirty="0"/>
              <a:t>ï</a:t>
            </a:r>
            <a:r>
              <a:rPr lang="it-IT" sz="1400" dirty="0"/>
              <a:t>ma et ses </a:t>
            </a:r>
            <a:r>
              <a:rPr lang="it-IT" sz="1400" dirty="0">
                <a:solidFill>
                  <a:srgbClr val="000000"/>
                </a:solidFill>
              </a:rPr>
              <a:t>grand-parents, </a:t>
            </a:r>
            <a:r>
              <a:rPr lang="it-IT" sz="1400" b="0" dirty="0">
                <a:solidFill>
                  <a:srgbClr val="000000"/>
                </a:solidFill>
              </a:rPr>
              <a:t>plutot que sur le père de celle-ci. </a:t>
            </a:r>
            <a:endParaRPr lang="fr-FR" sz="1400" b="0" dirty="0">
              <a:solidFill>
                <a:srgbClr val="000000"/>
              </a:solidFill>
            </a:endParaRPr>
          </a:p>
        </p:txBody>
      </p:sp>
      <p:sp>
        <p:nvSpPr>
          <p:cNvPr id="7" name="Rectangle 6"/>
          <p:cNvSpPr/>
          <p:nvPr/>
        </p:nvSpPr>
        <p:spPr>
          <a:xfrm>
            <a:off x="4957839" y="2521608"/>
            <a:ext cx="1124462" cy="387873"/>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latin typeface="Sharp Grotesk Medium 25" panose="00000605000000000000" pitchFamily="50" charset="0"/>
              </a:rPr>
              <a:t>Sabrina Kouroughli</a:t>
            </a:r>
            <a:endParaRPr lang="fr-FR" sz="1050" dirty="0">
              <a:latin typeface="Sharp Grotesk Medium 25" panose="00000605000000000000" pitchFamily="50" charset="0"/>
            </a:endParaRPr>
          </a:p>
        </p:txBody>
      </p:sp>
      <p:sp>
        <p:nvSpPr>
          <p:cNvPr id="12" name="Rectangle 11"/>
          <p:cNvSpPr/>
          <p:nvPr/>
        </p:nvSpPr>
        <p:spPr>
          <a:xfrm>
            <a:off x="6082301" y="1534063"/>
            <a:ext cx="3638208" cy="2339102"/>
          </a:xfrm>
          <a:prstGeom prst="rect">
            <a:avLst/>
          </a:prstGeom>
          <a:solidFill>
            <a:schemeClr val="bg1"/>
          </a:solidFill>
          <a:ln w="28575">
            <a:solidFill>
              <a:srgbClr val="00B0FF"/>
            </a:solidFill>
          </a:ln>
        </p:spPr>
        <p:txBody>
          <a:bodyPr wrap="square">
            <a:spAutoFit/>
          </a:bodyPr>
          <a:lstStyle/>
          <a:p>
            <a:r>
              <a:rPr lang="it-IT" sz="2000" b="1" dirty="0">
                <a:solidFill>
                  <a:srgbClr val="00B0FF"/>
                </a:solidFill>
                <a:ea typeface="Arial Unicode MS"/>
              </a:rPr>
              <a:t>«</a:t>
            </a:r>
            <a:r>
              <a:rPr lang="it-IT" sz="1200" dirty="0">
                <a:ea typeface="Arial Unicode MS"/>
              </a:rPr>
              <a:t>Avant de créer ce spectacle, j’ai mené beaucoup d’ateliers autour du roman avec des lycéens et leur ai demandé d’enqueter sur leurs histoires familiales auprès de leurs parents et grands parents. </a:t>
            </a:r>
            <a:r>
              <a:rPr lang="it-IT" sz="1200" dirty="0">
                <a:solidFill>
                  <a:srgbClr val="00B0FF"/>
                </a:solidFill>
                <a:ea typeface="Arial Unicode MS"/>
              </a:rPr>
              <a:t>Quand j’ai fait ces vidéos avec les jeunes au sujet de l’exil j’ai remarqué que souvent les parents ne parlent pas,  les réponses qu’ils ont obtenu proviennent de la génération du dessus, de leurs grand-parents</a:t>
            </a:r>
            <a:r>
              <a:rPr lang="it-IT" sz="1200" dirty="0">
                <a:ea typeface="Arial Unicode MS"/>
              </a:rPr>
              <a:t>. </a:t>
            </a:r>
            <a:r>
              <a:rPr lang="it-IT" sz="1200" b="1" dirty="0">
                <a:ea typeface="Arial Unicode MS"/>
              </a:rPr>
              <a:t>C’est le travail avec ces jeunes qui m’a amené à l’idée de faire un saut de génération et de me concentrer sur les grands-parents</a:t>
            </a:r>
            <a:r>
              <a:rPr lang="it-IT" sz="1200" dirty="0">
                <a:ea typeface="Arial Unicode MS"/>
              </a:rPr>
              <a:t>.</a:t>
            </a:r>
            <a:r>
              <a:rPr lang="it-IT" b="1" dirty="0">
                <a:solidFill>
                  <a:srgbClr val="00B0FF"/>
                </a:solidFill>
                <a:ea typeface="Arial Unicode MS"/>
              </a:rPr>
              <a:t>»</a:t>
            </a:r>
            <a:endParaRPr lang="fr-FR" b="1" dirty="0">
              <a:solidFill>
                <a:srgbClr val="00B0FF"/>
              </a:solidFill>
            </a:endParaRPr>
          </a:p>
        </p:txBody>
      </p:sp>
      <p:sp>
        <p:nvSpPr>
          <p:cNvPr id="17" name="Rectangle 16">
            <a:extLst>
              <a:ext uri="{FF2B5EF4-FFF2-40B4-BE49-F238E27FC236}">
                <a16:creationId xmlns:a16="http://schemas.microsoft.com/office/drawing/2014/main" id="{C98FCBEF-3D85-413A-B11A-64273643E749}"/>
              </a:ext>
            </a:extLst>
          </p:cNvPr>
          <p:cNvSpPr/>
          <p:nvPr/>
        </p:nvSpPr>
        <p:spPr>
          <a:xfrm>
            <a:off x="7808659" y="1261326"/>
            <a:ext cx="472800" cy="200051"/>
          </a:xfrm>
          <a:prstGeom prst="rect">
            <a:avLst/>
          </a:prstGeom>
          <a:solidFill>
            <a:srgbClr val="000000"/>
          </a:solidFill>
          <a:ln w="12700">
            <a:miter lim="400000"/>
          </a:ln>
        </p:spPr>
        <p:txBody>
          <a:bodyPr wrap="square" lIns="45718" tIns="45718" rIns="45718" bIns="45718">
            <a:spAutoFit/>
          </a:bodyPr>
          <a:lstStyle/>
          <a:p>
            <a:pPr algn="ctr"/>
            <a:r>
              <a:rPr lang="fr-FR" sz="700" dirty="0">
                <a:solidFill>
                  <a:schemeClr val="bg1"/>
                </a:solidFill>
              </a:rPr>
              <a:t>© DR</a:t>
            </a:r>
            <a:endParaRPr lang="fr-FR" sz="700" b="0" dirty="0">
              <a:solidFill>
                <a:schemeClr val="bg1"/>
              </a:solidFill>
              <a:latin typeface="+mj-lt"/>
            </a:endParaRPr>
          </a:p>
        </p:txBody>
      </p:sp>
      <p:sp>
        <p:nvSpPr>
          <p:cNvPr id="18" name="Rectangle 17"/>
          <p:cNvSpPr/>
          <p:nvPr/>
        </p:nvSpPr>
        <p:spPr>
          <a:xfrm>
            <a:off x="4764487" y="3244334"/>
            <a:ext cx="377026" cy="369332"/>
          </a:xfrm>
          <a:prstGeom prst="rect">
            <a:avLst/>
          </a:prstGeom>
        </p:spPr>
        <p:txBody>
          <a:bodyPr wrap="none">
            <a:spAutoFit/>
          </a:bodyPr>
          <a:lstStyle/>
          <a:p>
            <a:r>
              <a:rPr lang="fr-FR" dirty="0">
                <a:solidFill>
                  <a:schemeClr val="bg1"/>
                </a:solidFill>
              </a:rPr>
              <a:t>©</a:t>
            </a:r>
            <a:endParaRPr lang="fr-FR" dirty="0"/>
          </a:p>
        </p:txBody>
      </p:sp>
      <p:sp>
        <p:nvSpPr>
          <p:cNvPr id="2" name="ZoneTexte 1"/>
          <p:cNvSpPr txBox="1"/>
          <p:nvPr/>
        </p:nvSpPr>
        <p:spPr>
          <a:xfrm>
            <a:off x="5588590" y="3961587"/>
            <a:ext cx="4131919" cy="2677656"/>
          </a:xfrm>
          <a:prstGeom prst="rect">
            <a:avLst/>
          </a:prstGeom>
          <a:solidFill>
            <a:schemeClr val="bg1"/>
          </a:solidFill>
          <a:ln w="28575">
            <a:solidFill>
              <a:srgbClr val="00B0FF"/>
            </a:solidFill>
          </a:ln>
        </p:spPr>
        <p:txBody>
          <a:bodyPr wrap="square" rtlCol="0">
            <a:spAutoFit/>
          </a:bodyPr>
          <a:lstStyle/>
          <a:p>
            <a:r>
              <a:rPr lang="it-IT" sz="1400" dirty="0">
                <a:solidFill>
                  <a:srgbClr val="00B0FF"/>
                </a:solidFill>
              </a:rPr>
              <a:t>«Pour moi l’Algérie a toujours été là quelque part. Mon prénom, ma peau brune, mes cheveux noirs, les dimanches chez toi Yema. Si quelqu’un me dit que ce dont je parle n’est en rien l’Algérie je reconnaitrais peut-</a:t>
            </a:r>
            <a:r>
              <a:rPr lang="fr-FR" sz="1400" dirty="0">
                <a:solidFill>
                  <a:srgbClr val="00B0FF"/>
                </a:solidFill>
              </a:rPr>
              <a:t>ê</a:t>
            </a:r>
            <a:r>
              <a:rPr lang="it-IT" sz="1400" dirty="0">
                <a:solidFill>
                  <a:srgbClr val="00B0FF"/>
                </a:solidFill>
              </a:rPr>
              <a:t>tre que oui c’est vrai (...) </a:t>
            </a:r>
          </a:p>
          <a:p>
            <a:r>
              <a:rPr lang="it-IT" sz="1400" dirty="0">
                <a:solidFill>
                  <a:srgbClr val="00B0FF"/>
                </a:solidFill>
              </a:rPr>
              <a:t>Personne ne m’a transmis l’Algérie. Qu’est ce que vous croyez ? Qu’un pays, </a:t>
            </a:r>
            <a:r>
              <a:rPr lang="fr-FR" sz="1400" dirty="0">
                <a:solidFill>
                  <a:srgbClr val="00B0FF"/>
                </a:solidFill>
              </a:rPr>
              <a:t>ç</a:t>
            </a:r>
            <a:r>
              <a:rPr lang="it-IT" sz="1400" dirty="0">
                <a:solidFill>
                  <a:srgbClr val="00B0FF"/>
                </a:solidFill>
              </a:rPr>
              <a:t>a passe dans le sang? Que j’avais la langue kabyle enfouie quelque part dans mes chromosomes et qu’elle se réveillerait quand je toucherais le sol? </a:t>
            </a:r>
            <a:r>
              <a:rPr lang="it-IT" sz="1400" b="1" dirty="0">
                <a:solidFill>
                  <a:srgbClr val="00B0FF"/>
                </a:solidFill>
              </a:rPr>
              <a:t>Ce qu’on ne transmet pas, ça se perd, c’est tout. Je viens de là-bas mais ce n’est pas chez moi.</a:t>
            </a:r>
            <a:r>
              <a:rPr lang="it-IT" sz="1400" dirty="0">
                <a:solidFill>
                  <a:srgbClr val="00B0FF"/>
                </a:solidFill>
              </a:rPr>
              <a:t>»</a:t>
            </a:r>
            <a:endParaRPr lang="fr-FR" sz="1400" dirty="0">
              <a:solidFill>
                <a:srgbClr val="00B0FF"/>
              </a:solidFill>
            </a:endParaRPr>
          </a:p>
        </p:txBody>
      </p:sp>
      <p:sp>
        <p:nvSpPr>
          <p:cNvPr id="14" name="Rectangle 13"/>
          <p:cNvSpPr/>
          <p:nvPr/>
        </p:nvSpPr>
        <p:spPr>
          <a:xfrm>
            <a:off x="7328995" y="6442180"/>
            <a:ext cx="2295157" cy="394125"/>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00" dirty="0">
                <a:latin typeface="Sharp Grotesk Medium 25" panose="00000605000000000000" pitchFamily="50" charset="0"/>
              </a:rPr>
              <a:t> Extrait du texte de l’Art de Perdre, Alice Zeniter, adapté par Sabrina Kouroughli</a:t>
            </a:r>
            <a:endParaRPr lang="fr-FR" sz="700" dirty="0">
              <a:latin typeface="Sharp Grotesk Medium 25" panose="00000605000000000000" pitchFamily="50" charset="0"/>
            </a:endParaRPr>
          </a:p>
        </p:txBody>
      </p:sp>
      <p:sp>
        <p:nvSpPr>
          <p:cNvPr id="15" name="Rectangle 14"/>
          <p:cNvSpPr/>
          <p:nvPr/>
        </p:nvSpPr>
        <p:spPr>
          <a:xfrm>
            <a:off x="640580" y="5680824"/>
            <a:ext cx="1490208" cy="197702"/>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Sabrina Kouroughli</a:t>
            </a:r>
            <a:endParaRPr lang="fr-FR" sz="800" dirty="0">
              <a:latin typeface="Sharp Grotesk Medium 25" panose="00000605000000000000" pitchFamily="50" charset="0"/>
            </a:endParaRPr>
          </a:p>
        </p:txBody>
      </p:sp>
      <p:pic>
        <p:nvPicPr>
          <p:cNvPr id="8" name="Image 7">
            <a:extLst>
              <a:ext uri="{FF2B5EF4-FFF2-40B4-BE49-F238E27FC236}">
                <a16:creationId xmlns:a16="http://schemas.microsoft.com/office/drawing/2014/main" id="{A8A72C55-924B-4999-8EA9-39E6B30D1603}"/>
              </a:ext>
            </a:extLst>
          </p:cNvPr>
          <p:cNvPicPr>
            <a:picLocks noChangeAspect="1"/>
          </p:cNvPicPr>
          <p:nvPr/>
        </p:nvPicPr>
        <p:blipFill rotWithShape="1">
          <a:blip r:embed="rId2">
            <a:extLst>
              <a:ext uri="{28A0092B-C50C-407E-A947-70E740481C1C}">
                <a14:useLocalDpi xmlns:a14="http://schemas.microsoft.com/office/drawing/2010/main" val="0"/>
              </a:ext>
            </a:extLst>
          </a:blip>
          <a:srcRect l="13252" t="7931" r="52123" b="54163"/>
          <a:stretch/>
        </p:blipFill>
        <p:spPr>
          <a:xfrm>
            <a:off x="7808659" y="132801"/>
            <a:ext cx="1816844" cy="1128525"/>
          </a:xfrm>
          <a:prstGeom prst="rect">
            <a:avLst/>
          </a:prstGeom>
        </p:spPr>
      </p:pic>
    </p:spTree>
    <p:extLst>
      <p:ext uri="{BB962C8B-B14F-4D97-AF65-F5344CB8AC3E}">
        <p14:creationId xmlns:p14="http://schemas.microsoft.com/office/powerpoint/2010/main" val="23605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8070EF-15F4-4C18-B12A-48DBE89848D7}"/>
              </a:ext>
            </a:extLst>
          </p:cNvPr>
          <p:cNvSpPr/>
          <p:nvPr/>
        </p:nvSpPr>
        <p:spPr>
          <a:xfrm>
            <a:off x="190592" y="804802"/>
            <a:ext cx="4941117" cy="3992613"/>
          </a:xfrm>
          <a:prstGeom prst="rect">
            <a:avLst/>
          </a:prstGeom>
          <a:solidFill>
            <a:srgbClr val="FFFFFF"/>
          </a:solidFill>
          <a:ln w="38100">
            <a:solidFill>
              <a:schemeClr val="tx1"/>
            </a:solidFill>
            <a:miter lim="400000"/>
          </a:ln>
        </p:spPr>
        <p:txBody>
          <a:bodyPr wrap="square" lIns="72000" tIns="72000" rIns="72000" bIns="72000">
            <a:spAutoFit/>
          </a:bodyPr>
          <a:lstStyle/>
          <a:p>
            <a:pPr algn="l"/>
            <a:r>
              <a:rPr lang="fr-FR" sz="1600" b="1" dirty="0">
                <a:solidFill>
                  <a:srgbClr val="00B0F0"/>
                </a:solidFill>
                <a:latin typeface="Sharp Grotesk Medium 25" panose="00000605000000000000" pitchFamily="50" charset="0"/>
              </a:rPr>
              <a:t>L’exil</a:t>
            </a:r>
            <a:r>
              <a:rPr lang="fr-FR" sz="1300" b="1" dirty="0">
                <a:solidFill>
                  <a:srgbClr val="00B0F0"/>
                </a:solidFill>
                <a:latin typeface="Sharp Grotesk Medium 25" panose="00000605000000000000" pitchFamily="50" charset="0"/>
              </a:rPr>
              <a:t> </a:t>
            </a:r>
          </a:p>
          <a:p>
            <a:pPr algn="l"/>
            <a:endParaRPr lang="it-IT" sz="1300" b="1" dirty="0">
              <a:solidFill>
                <a:srgbClr val="00B0F0"/>
              </a:solidFill>
              <a:latin typeface="Sharp Grotesk Medium 25" panose="00000605000000000000" pitchFamily="50" charset="0"/>
            </a:endParaRPr>
          </a:p>
          <a:p>
            <a:pPr algn="l"/>
            <a:r>
              <a:rPr lang="it-IT" sz="1300" dirty="0"/>
              <a:t>Dans le spectacle Sabrina Kouroughli explore aussi </a:t>
            </a:r>
            <a:r>
              <a:rPr lang="it-IT" sz="1300" b="1" dirty="0">
                <a:solidFill>
                  <a:srgbClr val="00B0FF"/>
                </a:solidFill>
              </a:rPr>
              <a:t>la notion d’exil et toutes les blessures qu’il entraine</a:t>
            </a:r>
            <a:r>
              <a:rPr lang="it-IT" sz="1300" dirty="0"/>
              <a:t>. </a:t>
            </a:r>
          </a:p>
          <a:p>
            <a:pPr algn="l"/>
            <a:r>
              <a:rPr lang="it-IT" sz="1300" dirty="0"/>
              <a:t>Qu’est ce que cela signifie d’etre arraché à un pays? Une ville? Un village? Comment est-ce qu’on se construit en réaction à cet exil ? Et comment peut-on s’affranchir et s’émanciper de notre histoire familiale, en comprenant mieux celui-ci? </a:t>
            </a:r>
          </a:p>
          <a:p>
            <a:pPr algn="l"/>
            <a:endParaRPr lang="it-IT" sz="1300" dirty="0"/>
          </a:p>
          <a:p>
            <a:r>
              <a:rPr lang="it-IT" sz="1300" dirty="0"/>
              <a:t>En s’interessant à l’exil de sa famille </a:t>
            </a:r>
            <a:r>
              <a:rPr lang="it-IT" sz="1300" dirty="0">
                <a:solidFill>
                  <a:schemeClr val="tx1">
                    <a:lumMod val="95000"/>
                    <a:lumOff val="5000"/>
                  </a:schemeClr>
                </a:solidFill>
              </a:rPr>
              <a:t>Na</a:t>
            </a:r>
            <a:r>
              <a:rPr lang="fr-FR" sz="1300" dirty="0">
                <a:solidFill>
                  <a:schemeClr val="tx1">
                    <a:lumMod val="95000"/>
                    <a:lumOff val="5000"/>
                  </a:schemeClr>
                </a:solidFill>
              </a:rPr>
              <a:t>ï</a:t>
            </a:r>
            <a:r>
              <a:rPr lang="it-IT" sz="1300" dirty="0">
                <a:solidFill>
                  <a:schemeClr val="tx1">
                    <a:lumMod val="95000"/>
                    <a:lumOff val="5000"/>
                  </a:schemeClr>
                </a:solidFill>
              </a:rPr>
              <a:t>ma</a:t>
            </a:r>
            <a:r>
              <a:rPr lang="it-IT" sz="1300" dirty="0"/>
              <a:t> cherche à faire «</a:t>
            </a:r>
            <a:r>
              <a:rPr lang="it-IT" sz="1300" dirty="0">
                <a:solidFill>
                  <a:srgbClr val="00B0FF"/>
                </a:solidFill>
              </a:rPr>
              <a:t>ressurgir un pays du silence</a:t>
            </a:r>
            <a:r>
              <a:rPr lang="it-IT" sz="1300" dirty="0"/>
              <a:t>», et ainsi à mettre le doigt sur ce qu’on perd lorsqu’on est contraint à quitter définitivement son pays mais aussi comment cela a forgé son identité à elle. </a:t>
            </a:r>
          </a:p>
          <a:p>
            <a:r>
              <a:rPr lang="it-IT" sz="1300" dirty="0"/>
              <a:t>Ce pays, c’est l’Algérie, dont sont originaires ses grands-parents et son père, mais qu’elle connait finalement très peu. </a:t>
            </a:r>
            <a:r>
              <a:rPr lang="it-IT" sz="1300" dirty="0">
                <a:solidFill>
                  <a:srgbClr val="00B0FF"/>
                </a:solidFill>
              </a:rPr>
              <a:t>L’exil est ici rendu d’autant plus douloureux de par le silence qui entoure celui-ci tandis que l’Algérie devient </a:t>
            </a:r>
            <a:r>
              <a:rPr lang="it-IT" sz="1300" dirty="0"/>
              <a:t>– étant donné le contexte historique complexe– </a:t>
            </a:r>
            <a:r>
              <a:rPr lang="it-IT" sz="1300" dirty="0">
                <a:solidFill>
                  <a:srgbClr val="00B0FF"/>
                </a:solidFill>
              </a:rPr>
              <a:t>un sujet tabou pour sa famille</a:t>
            </a:r>
            <a:r>
              <a:rPr lang="it-IT" sz="1300" dirty="0"/>
              <a:t>. </a:t>
            </a:r>
            <a:endParaRPr lang="fr-FR" sz="1300" dirty="0"/>
          </a:p>
          <a:p>
            <a:pPr algn="l"/>
            <a:endParaRPr lang="it-IT" sz="1300" dirty="0"/>
          </a:p>
        </p:txBody>
      </p:sp>
      <p:sp>
        <p:nvSpPr>
          <p:cNvPr id="6" name="ZoneTexte 11">
            <a:extLst>
              <a:ext uri="{FF2B5EF4-FFF2-40B4-BE49-F238E27FC236}">
                <a16:creationId xmlns:a16="http://schemas.microsoft.com/office/drawing/2014/main" id="{762D98EE-E442-4B80-A701-2846E8063D28}"/>
              </a:ext>
            </a:extLst>
          </p:cNvPr>
          <p:cNvSpPr txBox="1"/>
          <p:nvPr/>
        </p:nvSpPr>
        <p:spPr>
          <a:xfrm>
            <a:off x="211892" y="4944339"/>
            <a:ext cx="4898516" cy="1600434"/>
          </a:xfrm>
          <a:prstGeom prst="rect">
            <a:avLst/>
          </a:prstGeom>
          <a:solidFill>
            <a:srgbClr val="FFFFFF"/>
          </a:solidFill>
          <a:ln w="28575">
            <a:solidFill>
              <a:srgbClr val="00B0FF"/>
            </a:solidFill>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it-IT" sz="1400" b="1" dirty="0"/>
              <a:t>«Ce n’est pas seulement un roman sur la Guerre d’Algerie, </a:t>
            </a:r>
            <a:r>
              <a:rPr lang="fr-FR" sz="1400" b="1" dirty="0">
                <a:solidFill>
                  <a:srgbClr val="00B0FF"/>
                </a:solidFill>
              </a:rPr>
              <a:t>ç</a:t>
            </a:r>
            <a:r>
              <a:rPr lang="it-IT" sz="1400" b="1" dirty="0">
                <a:solidFill>
                  <a:srgbClr val="00B0FF"/>
                </a:solidFill>
              </a:rPr>
              <a:t>a parle de tous les exils</a:t>
            </a:r>
            <a:r>
              <a:rPr lang="it-IT" sz="1400" b="1" dirty="0"/>
              <a:t> . </a:t>
            </a:r>
            <a:r>
              <a:rPr lang="it-IT" sz="1400" dirty="0"/>
              <a:t>Normalement on doit se reconaitre dans ce spectacle m</a:t>
            </a:r>
            <a:r>
              <a:rPr lang="fr-FR" sz="1400" dirty="0"/>
              <a:t>ê</a:t>
            </a:r>
            <a:r>
              <a:rPr lang="it-IT" sz="1400" dirty="0"/>
              <a:t>me si on n’est pas algérien et harki, le but n’etait pas de parler de cette periode là mais plut</a:t>
            </a:r>
            <a:r>
              <a:rPr lang="fr-FR" sz="1400" dirty="0" err="1"/>
              <a:t>ôt</a:t>
            </a:r>
            <a:r>
              <a:rPr lang="it-IT" sz="1400" dirty="0"/>
              <a:t> de </a:t>
            </a:r>
            <a:r>
              <a:rPr lang="it-IT" sz="1400" dirty="0">
                <a:solidFill>
                  <a:srgbClr val="00B0FF"/>
                </a:solidFill>
              </a:rPr>
              <a:t>parler de la famille, de comment on parle de nos cultures, nos déplacements, d’ou on vient, et comment la génération de Na</a:t>
            </a:r>
            <a:r>
              <a:rPr lang="fr-FR" sz="1400" dirty="0">
                <a:solidFill>
                  <a:srgbClr val="00B0FF"/>
                </a:solidFill>
              </a:rPr>
              <a:t>ï</a:t>
            </a:r>
            <a:r>
              <a:rPr lang="it-IT" sz="1400" dirty="0">
                <a:solidFill>
                  <a:srgbClr val="00B0FF"/>
                </a:solidFill>
              </a:rPr>
              <a:t>ma se se débat avec </a:t>
            </a:r>
            <a:r>
              <a:rPr lang="fr-FR" sz="1400" dirty="0">
                <a:solidFill>
                  <a:srgbClr val="00B0FF"/>
                </a:solidFill>
              </a:rPr>
              <a:t>ç</a:t>
            </a:r>
            <a:r>
              <a:rPr lang="it-IT" sz="1400" dirty="0">
                <a:solidFill>
                  <a:srgbClr val="00B0FF"/>
                </a:solidFill>
              </a:rPr>
              <a:t>a. </a:t>
            </a:r>
            <a:r>
              <a:rPr lang="it-IT" sz="1400" b="1" dirty="0"/>
              <a:t>»</a:t>
            </a:r>
            <a:endParaRPr lang="fr-FR" sz="1400" b="1" dirty="0"/>
          </a:p>
        </p:txBody>
      </p:sp>
      <p:sp>
        <p:nvSpPr>
          <p:cNvPr id="8" name="ZoneTexte 7"/>
          <p:cNvSpPr txBox="1"/>
          <p:nvPr/>
        </p:nvSpPr>
        <p:spPr>
          <a:xfrm>
            <a:off x="5325865" y="2380587"/>
            <a:ext cx="4114800" cy="1046440"/>
          </a:xfrm>
          <a:prstGeom prst="rect">
            <a:avLst/>
          </a:prstGeom>
          <a:solidFill>
            <a:schemeClr val="bg1"/>
          </a:solidFill>
          <a:ln w="28575">
            <a:solidFill>
              <a:srgbClr val="00B0FF"/>
            </a:solidFill>
          </a:ln>
        </p:spPr>
        <p:txBody>
          <a:bodyPr wrap="square" rtlCol="0">
            <a:spAutoFit/>
          </a:bodyPr>
          <a:lstStyle/>
          <a:p>
            <a:r>
              <a:rPr lang="fr-FR" sz="1600" b="1" dirty="0"/>
              <a:t>«</a:t>
            </a:r>
            <a:r>
              <a:rPr lang="fr-FR" sz="1400" dirty="0"/>
              <a:t> Parler de cette histoire, c’est</a:t>
            </a:r>
            <a:r>
              <a:rPr lang="fr-FR" sz="1400" b="1" dirty="0">
                <a:solidFill>
                  <a:srgbClr val="00B0FF"/>
                </a:solidFill>
              </a:rPr>
              <a:t> parler d’un voyage qui ne se finit jamais</a:t>
            </a:r>
            <a:r>
              <a:rPr lang="fr-FR" sz="1400" dirty="0"/>
              <a:t> et dont il est impossible de déterminer l’arrivée. Car l’exil entraine dans son sillage les générations suivantes. </a:t>
            </a:r>
            <a:r>
              <a:rPr lang="fr-FR" sz="1600" b="1" dirty="0"/>
              <a:t>»</a:t>
            </a:r>
          </a:p>
        </p:txBody>
      </p:sp>
      <p:sp>
        <p:nvSpPr>
          <p:cNvPr id="9" name="Rectangle 8"/>
          <p:cNvSpPr/>
          <p:nvPr/>
        </p:nvSpPr>
        <p:spPr>
          <a:xfrm>
            <a:off x="7915541" y="3289203"/>
            <a:ext cx="1433945" cy="271254"/>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Sabrina Kouroughli</a:t>
            </a:r>
            <a:endParaRPr lang="fr-FR" sz="800" dirty="0">
              <a:latin typeface="Sharp Grotesk Medium 25" panose="00000605000000000000" pitchFamily="50" charset="0"/>
            </a:endParaRPr>
          </a:p>
        </p:txBody>
      </p:sp>
      <p:sp>
        <p:nvSpPr>
          <p:cNvPr id="11" name="ZoneTexte 10"/>
          <p:cNvSpPr txBox="1"/>
          <p:nvPr/>
        </p:nvSpPr>
        <p:spPr>
          <a:xfrm>
            <a:off x="5919236" y="135736"/>
            <a:ext cx="3491347" cy="1631216"/>
          </a:xfrm>
          <a:prstGeom prst="rect">
            <a:avLst/>
          </a:prstGeom>
          <a:solidFill>
            <a:schemeClr val="bg1"/>
          </a:solidFill>
          <a:ln w="28575">
            <a:solidFill>
              <a:srgbClr val="00B0F0"/>
            </a:solidFill>
          </a:ln>
        </p:spPr>
        <p:txBody>
          <a:bodyPr wrap="square" rtlCol="0">
            <a:spAutoFit/>
          </a:bodyPr>
          <a:lstStyle/>
          <a:p>
            <a:r>
              <a:rPr lang="fr-FR" sz="1400" dirty="0">
                <a:solidFill>
                  <a:srgbClr val="00B0FF"/>
                </a:solidFill>
              </a:rPr>
              <a:t>« NAIMA </a:t>
            </a:r>
            <a:r>
              <a:rPr lang="fr-FR" sz="1200" dirty="0">
                <a:solidFill>
                  <a:srgbClr val="00B0FF"/>
                </a:solidFill>
              </a:rPr>
              <a:t>On peut venir d’un pays sans lui appartenir. Il y a des choses qui se perdent… on peut perdre un pays. </a:t>
            </a:r>
            <a:r>
              <a:rPr lang="it-IT" sz="1200" dirty="0">
                <a:solidFill>
                  <a:srgbClr val="00B0FF"/>
                </a:solidFill>
              </a:rPr>
              <a:t>(...)</a:t>
            </a:r>
            <a:br>
              <a:rPr lang="fr-FR" sz="1200" dirty="0">
                <a:solidFill>
                  <a:srgbClr val="00B0FF"/>
                </a:solidFill>
              </a:rPr>
            </a:br>
            <a:endParaRPr lang="fr-FR" sz="1200" dirty="0">
              <a:solidFill>
                <a:srgbClr val="00B0FF"/>
              </a:solidFill>
            </a:endParaRPr>
          </a:p>
          <a:p>
            <a:r>
              <a:rPr lang="it-IT" sz="1200" dirty="0">
                <a:solidFill>
                  <a:srgbClr val="00B0FF"/>
                </a:solidFill>
              </a:rPr>
              <a:t>FATIMA-</a:t>
            </a:r>
            <a:endParaRPr lang="fr-FR" sz="1200" dirty="0">
              <a:solidFill>
                <a:srgbClr val="00B0FF"/>
              </a:solidFill>
            </a:endParaRPr>
          </a:p>
          <a:p>
            <a:r>
              <a:rPr lang="fr-FR" sz="1200" dirty="0">
                <a:solidFill>
                  <a:srgbClr val="00B0FF"/>
                </a:solidFill>
              </a:rPr>
              <a:t>J’ai perdu deux villes, de jolies villes. Et, plus vastes, </a:t>
            </a:r>
            <a:br>
              <a:rPr lang="fr-FR" sz="1200" dirty="0">
                <a:solidFill>
                  <a:srgbClr val="00B0FF"/>
                </a:solidFill>
              </a:rPr>
            </a:br>
            <a:r>
              <a:rPr lang="fr-FR" sz="1200" dirty="0">
                <a:solidFill>
                  <a:srgbClr val="00B0FF"/>
                </a:solidFill>
              </a:rPr>
              <a:t>des royaumes que j’avais, deux rivières, tout un pays.</a:t>
            </a:r>
            <a:br>
              <a:rPr lang="fr-FR" sz="1200" dirty="0">
                <a:solidFill>
                  <a:srgbClr val="00B0FF"/>
                </a:solidFill>
              </a:rPr>
            </a:br>
            <a:r>
              <a:rPr lang="fr-FR" sz="1200" dirty="0">
                <a:solidFill>
                  <a:srgbClr val="00B0FF"/>
                </a:solidFill>
              </a:rPr>
              <a:t>Ils me manquent, ce n’est pas un désastre </a:t>
            </a:r>
            <a:r>
              <a:rPr lang="fr-FR" sz="1400" dirty="0">
                <a:solidFill>
                  <a:srgbClr val="00B0FF"/>
                </a:solidFill>
              </a:rPr>
              <a:t>»</a:t>
            </a:r>
          </a:p>
        </p:txBody>
      </p:sp>
      <p:sp>
        <p:nvSpPr>
          <p:cNvPr id="12" name="Rectangle 11"/>
          <p:cNvSpPr/>
          <p:nvPr/>
        </p:nvSpPr>
        <p:spPr>
          <a:xfrm>
            <a:off x="6420498" y="1713353"/>
            <a:ext cx="2857388" cy="486553"/>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 Extrait du texte de l’Art de Perdre, Alice Zeniter, adapté par Sabrina Kouroughli</a:t>
            </a:r>
            <a:endParaRPr lang="fr-FR" sz="800" dirty="0">
              <a:latin typeface="Sharp Grotesk Medium 25" panose="00000605000000000000" pitchFamily="50" charset="0"/>
            </a:endParaRPr>
          </a:p>
        </p:txBody>
      </p:sp>
      <p:sp>
        <p:nvSpPr>
          <p:cNvPr id="14" name="Rectangle 13"/>
          <p:cNvSpPr/>
          <p:nvPr/>
        </p:nvSpPr>
        <p:spPr>
          <a:xfrm>
            <a:off x="3435902" y="6438574"/>
            <a:ext cx="1512195" cy="212398"/>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Sabrina Kouroughli</a:t>
            </a:r>
            <a:endParaRPr lang="fr-FR" sz="800" dirty="0">
              <a:latin typeface="Sharp Grotesk Medium 25" panose="00000605000000000000" pitchFamily="50" charset="0"/>
            </a:endParaRPr>
          </a:p>
        </p:txBody>
      </p:sp>
      <p:sp>
        <p:nvSpPr>
          <p:cNvPr id="10" name="Rectangle"/>
          <p:cNvSpPr/>
          <p:nvPr/>
        </p:nvSpPr>
        <p:spPr>
          <a:xfrm>
            <a:off x="190592" y="219069"/>
            <a:ext cx="4356610"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La ré-écriture et les thèmes principaux</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pic>
        <p:nvPicPr>
          <p:cNvPr id="13" name="Image 1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49" y="3818659"/>
            <a:ext cx="2990085" cy="1677078"/>
          </a:xfrm>
          <a:prstGeom prst="rect">
            <a:avLst/>
          </a:prstGeom>
        </p:spPr>
      </p:pic>
      <p:sp>
        <p:nvSpPr>
          <p:cNvPr id="15" name="Rectangle 14"/>
          <p:cNvSpPr/>
          <p:nvPr/>
        </p:nvSpPr>
        <p:spPr>
          <a:xfrm>
            <a:off x="5735830" y="4078914"/>
            <a:ext cx="870454" cy="1156567"/>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 dirty="0">
                <a:latin typeface="Sharp Grotesk Medium 25" panose="00000605000000000000" pitchFamily="50" charset="0"/>
              </a:rPr>
              <a:t>«Parlez-nous de l’exil» </a:t>
            </a:r>
          </a:p>
          <a:p>
            <a:pPr algn="ctr"/>
            <a:r>
              <a:rPr lang="it-IT" sz="600" dirty="0">
                <a:latin typeface="Sharp Grotesk Medium 25" panose="00000605000000000000" pitchFamily="50" charset="0"/>
              </a:rPr>
              <a:t>Paroles d’adolescents issues d’un atelier mené au Théatre Gérard Philipe à Saint-Denis  </a:t>
            </a:r>
            <a:endParaRPr lang="fr-FR" sz="600" dirty="0">
              <a:latin typeface="Sharp Grotesk Medium 25" panose="00000605000000000000" pitchFamily="50" charset="0"/>
            </a:endParaRPr>
          </a:p>
        </p:txBody>
      </p:sp>
    </p:spTree>
    <p:extLst>
      <p:ext uri="{BB962C8B-B14F-4D97-AF65-F5344CB8AC3E}">
        <p14:creationId xmlns:p14="http://schemas.microsoft.com/office/powerpoint/2010/main" val="158439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371253" y="282741"/>
            <a:ext cx="2486248"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Temporalités et lieux</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7" name="Rectangle 6"/>
          <p:cNvSpPr/>
          <p:nvPr/>
        </p:nvSpPr>
        <p:spPr>
          <a:xfrm>
            <a:off x="4817660" y="347118"/>
            <a:ext cx="4681182" cy="3352046"/>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rgbClr val="00B0FF"/>
                </a:solidFill>
              </a:rPr>
              <a:t>«</a:t>
            </a:r>
            <a:r>
              <a:rPr lang="it-IT" sz="1600" b="1" dirty="0">
                <a:solidFill>
                  <a:srgbClr val="00B0FF"/>
                </a:solidFill>
              </a:rPr>
              <a:t>La cuisine </a:t>
            </a:r>
            <a:r>
              <a:rPr lang="it-IT" sz="1600" dirty="0">
                <a:solidFill>
                  <a:schemeClr val="tx1"/>
                </a:solidFill>
              </a:rPr>
              <a:t>est arrivée en discutant avec Alice Zeniter, qui m’a dit que sa grand-mère vit toujours dans la même cuisine Fornica des années 70 en Normandie, ça m’a rapellé ma grand mère. </a:t>
            </a:r>
            <a:r>
              <a:rPr lang="it-IT" sz="1600" b="1" dirty="0">
                <a:solidFill>
                  <a:schemeClr val="tx1"/>
                </a:solidFill>
              </a:rPr>
              <a:t>Les cuisines n’ont pas bougé elles se sont figées dans le temps</a:t>
            </a:r>
            <a:r>
              <a:rPr lang="it-IT" sz="1600" dirty="0">
                <a:solidFill>
                  <a:schemeClr val="tx1"/>
                </a:solidFill>
              </a:rPr>
              <a:t>, comme la grand-mère qui porte toujours la même robe d’interieur, toujours le même fichu. </a:t>
            </a:r>
            <a:r>
              <a:rPr lang="it-IT" sz="1600" b="1" dirty="0">
                <a:solidFill>
                  <a:srgbClr val="00B0FF"/>
                </a:solidFill>
              </a:rPr>
              <a:t>Le lieu de la cuisine, c’est le lieu de l’endroit o</a:t>
            </a:r>
            <a:r>
              <a:rPr lang="fr-FR" sz="1600" b="1" dirty="0">
                <a:solidFill>
                  <a:srgbClr val="00B0FF"/>
                </a:solidFill>
              </a:rPr>
              <a:t>ù</a:t>
            </a:r>
            <a:r>
              <a:rPr lang="it-IT" sz="1600" b="1" dirty="0">
                <a:solidFill>
                  <a:srgbClr val="00B0FF"/>
                </a:solidFill>
              </a:rPr>
              <a:t> l’on peut échanger autour d’un plat, on peut facilement se confier, se disputer... C’est un lieu propice à la circulation de la parole.</a:t>
            </a:r>
            <a:r>
              <a:rPr lang="it-IT" sz="1600" dirty="0">
                <a:solidFill>
                  <a:schemeClr val="tx1"/>
                </a:solidFill>
              </a:rPr>
              <a:t> Vus que Yema au centre de la pièce, la cuisine est apparue comme son univers, son endroit à elle.</a:t>
            </a:r>
            <a:r>
              <a:rPr lang="it-IT" sz="2000" b="1" dirty="0">
                <a:solidFill>
                  <a:srgbClr val="00B0FF"/>
                </a:solidFill>
              </a:rPr>
              <a:t>»</a:t>
            </a:r>
            <a:endParaRPr lang="it-IT" sz="1100" b="1" dirty="0">
              <a:solidFill>
                <a:srgbClr val="00B0FF"/>
              </a:solidFill>
            </a:endParaRPr>
          </a:p>
        </p:txBody>
      </p:sp>
      <p:sp>
        <p:nvSpPr>
          <p:cNvPr id="8" name="ZoneTexte 7"/>
          <p:cNvSpPr txBox="1"/>
          <p:nvPr/>
        </p:nvSpPr>
        <p:spPr>
          <a:xfrm>
            <a:off x="1757103" y="1036366"/>
            <a:ext cx="2761903" cy="738664"/>
          </a:xfrm>
          <a:prstGeom prst="rect">
            <a:avLst/>
          </a:prstGeom>
          <a:solidFill>
            <a:schemeClr val="bg1"/>
          </a:solidFill>
          <a:ln>
            <a:solidFill>
              <a:schemeClr val="tx1"/>
            </a:solidFill>
          </a:ln>
        </p:spPr>
        <p:txBody>
          <a:bodyPr wrap="square" rtlCol="0">
            <a:spAutoFit/>
          </a:bodyPr>
          <a:lstStyle/>
          <a:p>
            <a:r>
              <a:rPr lang="it-IT" sz="1400" dirty="0"/>
              <a:t>La pièce se déroule en grande partie dans la cuisine de Yema, la grand mère de Na</a:t>
            </a:r>
            <a:r>
              <a:rPr lang="fr-FR" sz="1400" dirty="0"/>
              <a:t>ï</a:t>
            </a:r>
            <a:r>
              <a:rPr lang="it-IT" sz="1400" dirty="0"/>
              <a:t>ma .</a:t>
            </a:r>
          </a:p>
        </p:txBody>
      </p:sp>
      <p:sp>
        <p:nvSpPr>
          <p:cNvPr id="9" name="Rectangle 8"/>
          <p:cNvSpPr/>
          <p:nvPr/>
        </p:nvSpPr>
        <p:spPr>
          <a:xfrm>
            <a:off x="8106773" y="3481026"/>
            <a:ext cx="1542197" cy="408583"/>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latin typeface="Sharp Grotesk Medium 25" panose="00000605000000000000" pitchFamily="50" charset="0"/>
              </a:rPr>
              <a:t>Sabrina Kouroughli</a:t>
            </a:r>
            <a:endParaRPr lang="fr-FR" sz="1050" dirty="0">
              <a:latin typeface="Sharp Grotesk Medium 25" panose="00000605000000000000" pitchFamily="50" charset="0"/>
            </a:endParaRPr>
          </a:p>
        </p:txBody>
      </p:sp>
      <p:sp>
        <p:nvSpPr>
          <p:cNvPr id="10" name="ZoneTexte 9"/>
          <p:cNvSpPr txBox="1"/>
          <p:nvPr/>
        </p:nvSpPr>
        <p:spPr>
          <a:xfrm>
            <a:off x="203137" y="4672971"/>
            <a:ext cx="4614523" cy="1815882"/>
          </a:xfrm>
          <a:prstGeom prst="rect">
            <a:avLst/>
          </a:prstGeom>
          <a:solidFill>
            <a:schemeClr val="bg1"/>
          </a:solidFill>
          <a:ln>
            <a:solidFill>
              <a:schemeClr val="tx1"/>
            </a:solidFill>
          </a:ln>
        </p:spPr>
        <p:txBody>
          <a:bodyPr wrap="square" rtlCol="0">
            <a:spAutoFit/>
          </a:bodyPr>
          <a:lstStyle/>
          <a:p>
            <a:r>
              <a:rPr lang="it-IT" sz="1400" dirty="0"/>
              <a:t>Il y a plusieurs temporalités qui se superposent </a:t>
            </a:r>
            <a:r>
              <a:rPr lang="it-IT" sz="1400" dirty="0">
                <a:solidFill>
                  <a:srgbClr val="00B0FF"/>
                </a:solidFill>
              </a:rPr>
              <a:t>: la première est celle de Na</a:t>
            </a:r>
            <a:r>
              <a:rPr lang="fr-FR" sz="1400" dirty="0">
                <a:solidFill>
                  <a:srgbClr val="00B0FF"/>
                </a:solidFill>
              </a:rPr>
              <a:t>ï</a:t>
            </a:r>
            <a:r>
              <a:rPr lang="it-IT" sz="1400" dirty="0">
                <a:solidFill>
                  <a:srgbClr val="00B0FF"/>
                </a:solidFill>
              </a:rPr>
              <a:t>ma et Yema, qui est celle d’aujourd’hui</a:t>
            </a:r>
            <a:r>
              <a:rPr lang="it-IT" sz="1400" dirty="0"/>
              <a:t>. </a:t>
            </a:r>
          </a:p>
          <a:p>
            <a:r>
              <a:rPr lang="it-IT" sz="1400" dirty="0"/>
              <a:t>En parallèle, quand </a:t>
            </a:r>
            <a:r>
              <a:rPr lang="it-IT" sz="1400" dirty="0">
                <a:solidFill>
                  <a:srgbClr val="00B0FF"/>
                </a:solidFill>
              </a:rPr>
              <a:t>Ali </a:t>
            </a:r>
            <a:r>
              <a:rPr lang="it-IT" sz="1400" dirty="0"/>
              <a:t>intervient, il y a un </a:t>
            </a:r>
            <a:r>
              <a:rPr lang="it-IT" sz="1400" dirty="0">
                <a:solidFill>
                  <a:srgbClr val="00B0FF"/>
                </a:solidFill>
              </a:rPr>
              <a:t>flashback et on se retrouve avec son récit en 1962 sur le bateau sur lequel il quitte Alger</a:t>
            </a:r>
            <a:r>
              <a:rPr lang="it-IT" sz="1400" dirty="0"/>
              <a:t>. </a:t>
            </a:r>
          </a:p>
          <a:p>
            <a:r>
              <a:rPr lang="it-IT" sz="1400" dirty="0"/>
              <a:t>Tout au long de la pièce, Na</a:t>
            </a:r>
            <a:r>
              <a:rPr lang="fr-FR" sz="1400" dirty="0"/>
              <a:t>ï</a:t>
            </a:r>
            <a:r>
              <a:rPr lang="it-IT" sz="1400" dirty="0"/>
              <a:t>ma reste dans le temps présent, mais fait revivre, à travers son enquete sur sa famille, des scènes du passé entre ses grands-parents.</a:t>
            </a:r>
            <a:endParaRPr lang="fr-FR" sz="1400" dirty="0"/>
          </a:p>
        </p:txBody>
      </p:sp>
    </p:spTree>
    <p:extLst>
      <p:ext uri="{BB962C8B-B14F-4D97-AF65-F5344CB8AC3E}">
        <p14:creationId xmlns:p14="http://schemas.microsoft.com/office/powerpoint/2010/main" val="27553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0EA57F-C6B1-4CBB-8F93-0AA2705AA7A7}"/>
              </a:ext>
            </a:extLst>
          </p:cNvPr>
          <p:cNvSpPr/>
          <p:nvPr/>
        </p:nvSpPr>
        <p:spPr>
          <a:xfrm>
            <a:off x="1967454" y="688299"/>
            <a:ext cx="6197752" cy="5518649"/>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endParaRPr lang="fr-FR" sz="1100" b="0" dirty="0">
              <a:solidFill>
                <a:schemeClr val="bg1"/>
              </a:solidFill>
              <a:latin typeface="Calibri" panose="020F0502020204030204" pitchFamily="34" charset="0"/>
              <a:cs typeface="Calibri" panose="020F0502020204030204" pitchFamily="34" charset="0"/>
            </a:endParaRPr>
          </a:p>
          <a:p>
            <a:pPr algn="just"/>
            <a:r>
              <a:rPr lang="fr-FR" sz="1100" b="0" dirty="0">
                <a:solidFill>
                  <a:schemeClr val="bg1"/>
                </a:solidFill>
                <a:latin typeface="Calibri" panose="020F0502020204030204" pitchFamily="34" charset="0"/>
                <a:cs typeface="Calibri" panose="020F0502020204030204" pitchFamily="34" charset="0"/>
              </a:rPr>
              <a:t> </a:t>
            </a:r>
          </a:p>
          <a:p>
            <a:pPr algn="just"/>
            <a:r>
              <a:rPr lang="fr-FR" sz="1100" b="0" dirty="0">
                <a:solidFill>
                  <a:schemeClr val="bg1"/>
                </a:solidFill>
                <a:latin typeface="Calibri" panose="020F0502020204030204" pitchFamily="34" charset="0"/>
                <a:cs typeface="Calibri" panose="020F0502020204030204" pitchFamily="34" charset="0"/>
              </a:rPr>
              <a:t> </a:t>
            </a:r>
          </a:p>
          <a:p>
            <a:pPr algn="just"/>
            <a:r>
              <a:rPr lang="fr-FR" sz="1100" b="0" dirty="0">
                <a:solidFill>
                  <a:schemeClr val="bg1"/>
                </a:solidFill>
                <a:latin typeface="Calibri" panose="020F0502020204030204" pitchFamily="34" charset="0"/>
                <a:cs typeface="Calibri" panose="020F0502020204030204" pitchFamily="34" charset="0"/>
              </a:rPr>
              <a:t> </a:t>
            </a:r>
          </a:p>
        </p:txBody>
      </p:sp>
      <p:sp>
        <p:nvSpPr>
          <p:cNvPr id="7" name="ZoneTexte 6">
            <a:extLst>
              <a:ext uri="{FF2B5EF4-FFF2-40B4-BE49-F238E27FC236}">
                <a16:creationId xmlns:a16="http://schemas.microsoft.com/office/drawing/2014/main" id="{48AD1BBB-16CD-42B1-828A-1AD292392AC5}"/>
              </a:ext>
            </a:extLst>
          </p:cNvPr>
          <p:cNvSpPr txBox="1"/>
          <p:nvPr/>
        </p:nvSpPr>
        <p:spPr>
          <a:xfrm>
            <a:off x="1967454" y="1279837"/>
            <a:ext cx="2496533" cy="5755422"/>
          </a:xfrm>
          <a:prstGeom prst="rect">
            <a:avLst/>
          </a:prstGeom>
          <a:noFill/>
        </p:spPr>
        <p:txBody>
          <a:bodyPr wrap="square" rtlCol="0">
            <a:spAutoFit/>
          </a:bodyPr>
          <a:lstStyle/>
          <a:p>
            <a:pPr algn="ctr"/>
            <a:endParaRPr lang="fr-FR" sz="1050" dirty="0">
              <a:solidFill>
                <a:schemeClr val="bg1"/>
              </a:solidFill>
              <a:latin typeface="Sharp Grotesk Medium 20" panose="00000600000000000000"/>
              <a:cs typeface="Sharp Grotesk Medium 20"/>
            </a:endParaRPr>
          </a:p>
          <a:p>
            <a:pPr algn="ctr"/>
            <a:r>
              <a:rPr lang="fr-FR" sz="1050" dirty="0">
                <a:latin typeface="Sharp Grotesk Medium 20" panose="00000600000000000000"/>
                <a:cs typeface="Sharp Grotesk Medium 20"/>
              </a:rPr>
              <a:t>D’après le roman</a:t>
            </a:r>
          </a:p>
          <a:p>
            <a:pPr algn="ctr"/>
            <a:r>
              <a:rPr lang="it-IT" sz="1050" dirty="0">
                <a:solidFill>
                  <a:srgbClr val="00B0F0"/>
                </a:solidFill>
                <a:latin typeface="Sharp Grotesk Medium 20" panose="00000600000000000000"/>
                <a:cs typeface="Sharp Grotesk Medium 20"/>
              </a:rPr>
              <a:t>d’Alice Zeniter</a:t>
            </a:r>
            <a:endParaRPr lang="fr-FR" sz="1050" b="0" dirty="0">
              <a:solidFill>
                <a:srgbClr val="00B0F0"/>
              </a:solidFill>
              <a:latin typeface="Sharp Grotesk Medium 20" panose="00000600000000000000"/>
              <a:cs typeface="Sharp Grotesk Medium 20"/>
            </a:endParaRPr>
          </a:p>
          <a:p>
            <a:pPr algn="ctr"/>
            <a:endParaRPr lang="fr-FR" sz="1050" dirty="0">
              <a:latin typeface="+mj-lt"/>
              <a:cs typeface="Sharp Grotesk Medium 20"/>
            </a:endParaRPr>
          </a:p>
          <a:p>
            <a:pPr algn="ctr"/>
            <a:r>
              <a:rPr lang="fr-FR" sz="1050" b="1" dirty="0">
                <a:latin typeface="Sharp Grotesk Medium 20" panose="00000600000000000000"/>
                <a:cs typeface="Sharp Grotesk Medium 20"/>
              </a:rPr>
              <a:t>Adaptation et mise en scène</a:t>
            </a:r>
          </a:p>
          <a:p>
            <a:pPr algn="ctr"/>
            <a:r>
              <a:rPr lang="fr-FR" sz="1050" b="0" dirty="0">
                <a:solidFill>
                  <a:srgbClr val="00B0F0"/>
                </a:solidFill>
                <a:latin typeface="Sharp Grotesk Medium 20" panose="00000600000000000000"/>
                <a:cs typeface="Sharp Grotesk Medium 20"/>
              </a:rPr>
              <a:t>Sabrina </a:t>
            </a:r>
            <a:r>
              <a:rPr lang="fr-FR" sz="1050" b="0" dirty="0" err="1">
                <a:solidFill>
                  <a:srgbClr val="00B0F0"/>
                </a:solidFill>
                <a:latin typeface="Sharp Grotesk Medium 20" panose="00000600000000000000"/>
                <a:cs typeface="Sharp Grotesk Medium 20"/>
              </a:rPr>
              <a:t>Kouroughli</a:t>
            </a:r>
            <a:endParaRPr lang="fr-FR" sz="1050" b="0" dirty="0">
              <a:solidFill>
                <a:srgbClr val="00B0F0"/>
              </a:solidFill>
              <a:latin typeface="Sharp Grotesk Medium 20" panose="00000600000000000000"/>
              <a:cs typeface="Sharp Grotesk Medium 20"/>
            </a:endParaRPr>
          </a:p>
          <a:p>
            <a:pPr algn="ctr"/>
            <a:endParaRPr lang="fr-FR" sz="1050" b="1" dirty="0">
              <a:solidFill>
                <a:schemeClr val="bg1"/>
              </a:solidFill>
              <a:latin typeface="Sharp Grotesk Medium 20" panose="00000600000000000000"/>
              <a:cs typeface="Sharp Grotesk Medium 20"/>
            </a:endParaRPr>
          </a:p>
          <a:p>
            <a:pPr algn="ctr"/>
            <a:r>
              <a:rPr lang="fr-FR" sz="1050" b="1" dirty="0">
                <a:latin typeface="Sharp Grotesk Medium 20" panose="00000600000000000000"/>
                <a:cs typeface="Sharp Grotesk Medium 20"/>
              </a:rPr>
              <a:t>Collaboration artistique</a:t>
            </a:r>
          </a:p>
          <a:p>
            <a:pPr algn="ctr"/>
            <a:r>
              <a:rPr lang="fr-FR" sz="1050" dirty="0">
                <a:solidFill>
                  <a:srgbClr val="00B0F0"/>
                </a:solidFill>
                <a:latin typeface="Sharp Grotesk Medium 20" panose="00000600000000000000"/>
                <a:cs typeface="Sharp Grotesk Medium 20"/>
              </a:rPr>
              <a:t>Gaétan Vassart</a:t>
            </a:r>
          </a:p>
          <a:p>
            <a:pPr algn="ctr"/>
            <a:endParaRPr lang="fr-FR" sz="1050" dirty="0">
              <a:solidFill>
                <a:srgbClr val="00B0F0"/>
              </a:solidFill>
              <a:latin typeface="Sharp Grotesk Medium 20" panose="00000600000000000000"/>
              <a:cs typeface="Sharp Grotesk Medium 20"/>
            </a:endParaRPr>
          </a:p>
          <a:p>
            <a:pPr algn="ctr"/>
            <a:r>
              <a:rPr lang="fr-FR" sz="1050" dirty="0">
                <a:latin typeface="Sharp Grotesk Medium 20" panose="00000600000000000000"/>
                <a:cs typeface="Sharp Grotesk Medium 20"/>
              </a:rPr>
              <a:t>Chorégraphie</a:t>
            </a:r>
          </a:p>
          <a:p>
            <a:pPr algn="ctr"/>
            <a:r>
              <a:rPr lang="it-IT" sz="1050" dirty="0" err="1">
                <a:solidFill>
                  <a:srgbClr val="00B0F0"/>
                </a:solidFill>
                <a:latin typeface="Sharp Grotesk Medium 20" panose="00000600000000000000"/>
                <a:cs typeface="Sharp Grotesk Medium 20"/>
              </a:rPr>
              <a:t>Mélody</a:t>
            </a:r>
            <a:r>
              <a:rPr lang="it-IT" sz="1050" dirty="0">
                <a:solidFill>
                  <a:srgbClr val="00B0F0"/>
                </a:solidFill>
                <a:latin typeface="Sharp Grotesk Medium 20" panose="00000600000000000000"/>
                <a:cs typeface="Sharp Grotesk Medium 20"/>
              </a:rPr>
              <a:t> </a:t>
            </a:r>
            <a:r>
              <a:rPr lang="it-IT" sz="1050" dirty="0" err="1">
                <a:solidFill>
                  <a:srgbClr val="00B0F0"/>
                </a:solidFill>
                <a:latin typeface="Sharp Grotesk Medium 20" panose="00000600000000000000"/>
                <a:cs typeface="Sharp Grotesk Medium 20"/>
              </a:rPr>
              <a:t>Depretz</a:t>
            </a:r>
            <a:endParaRPr lang="fr-FR" sz="1050" dirty="0">
              <a:latin typeface="Sharp Grotesk Medium 20" panose="00000600000000000000"/>
              <a:cs typeface="Sharp Grotesk Medium 20"/>
            </a:endParaRPr>
          </a:p>
          <a:p>
            <a:pPr algn="ctr"/>
            <a:endParaRPr lang="fr-FR" sz="1050" dirty="0">
              <a:latin typeface="Sharp Grotesk Medium 20" panose="00000600000000000000"/>
              <a:cs typeface="Sharp Grotesk Medium 20"/>
            </a:endParaRPr>
          </a:p>
          <a:p>
            <a:pPr lvl="0" algn="ctr"/>
            <a:r>
              <a:rPr lang="fr-FR" sz="1050" dirty="0">
                <a:latin typeface="Sharp Grotesk Medium 20" panose="00000600000000000000"/>
                <a:cs typeface="Sharp Grotesk Medium 20"/>
              </a:rPr>
              <a:t>Dramaturgie</a:t>
            </a:r>
          </a:p>
          <a:p>
            <a:pPr lvl="0" algn="ctr"/>
            <a:r>
              <a:rPr lang="fr-FR" sz="1050" b="0" dirty="0">
                <a:solidFill>
                  <a:srgbClr val="00B0F0"/>
                </a:solidFill>
                <a:latin typeface="Sharp Grotesk Medium 20" panose="00000600000000000000"/>
                <a:cs typeface="Sharp Grotesk Medium 20"/>
              </a:rPr>
              <a:t>Marion </a:t>
            </a:r>
            <a:r>
              <a:rPr lang="fr-FR" sz="1050" b="0" dirty="0" err="1">
                <a:solidFill>
                  <a:srgbClr val="00B0F0"/>
                </a:solidFill>
                <a:latin typeface="Sharp Grotesk Medium 20" panose="00000600000000000000"/>
                <a:cs typeface="Sharp Grotesk Medium 20"/>
              </a:rPr>
              <a:t>Stoufflet</a:t>
            </a:r>
            <a:endParaRPr lang="fr-FR" sz="1050" b="0" dirty="0">
              <a:solidFill>
                <a:srgbClr val="00B0F0"/>
              </a:solidFill>
              <a:latin typeface="Sharp Grotesk Medium 20" panose="00000600000000000000"/>
              <a:cs typeface="Sharp Grotesk Medium 20"/>
            </a:endParaRPr>
          </a:p>
          <a:p>
            <a:pPr algn="ctr"/>
            <a:endParaRPr lang="fr-FR" sz="1050" dirty="0">
              <a:solidFill>
                <a:schemeClr val="bg1"/>
              </a:solidFill>
              <a:latin typeface="Sharp Grotesk Medium 20" panose="00000600000000000000"/>
              <a:cs typeface="Sharp Grotesk Medium 20"/>
            </a:endParaRPr>
          </a:p>
          <a:p>
            <a:pPr algn="ctr"/>
            <a:r>
              <a:rPr lang="fr-FR" sz="1050" dirty="0">
                <a:latin typeface="Sharp Grotesk Medium 20" panose="00000600000000000000"/>
                <a:cs typeface="Sharp Grotesk Medium 20"/>
              </a:rPr>
              <a:t>Lumière </a:t>
            </a:r>
          </a:p>
          <a:p>
            <a:pPr algn="ctr"/>
            <a:r>
              <a:rPr lang="fr-FR" sz="1050" b="0" dirty="0">
                <a:solidFill>
                  <a:srgbClr val="00B0F0"/>
                </a:solidFill>
                <a:latin typeface="Sharp Grotesk Medium 20" panose="00000600000000000000"/>
                <a:cs typeface="Sharp Grotesk Medium 20"/>
              </a:rPr>
              <a:t>Franck </a:t>
            </a:r>
            <a:r>
              <a:rPr lang="fr-FR" sz="1050" b="0" dirty="0" err="1">
                <a:solidFill>
                  <a:srgbClr val="00B0F0"/>
                </a:solidFill>
                <a:latin typeface="Sharp Grotesk Medium 20" panose="00000600000000000000"/>
                <a:cs typeface="Sharp Grotesk Medium 20"/>
              </a:rPr>
              <a:t>Thévenon</a:t>
            </a:r>
            <a:endParaRPr lang="fr-FR" sz="1050" b="0" dirty="0">
              <a:solidFill>
                <a:srgbClr val="00B0F0"/>
              </a:solidFill>
              <a:latin typeface="Sharp Grotesk Medium 20" panose="00000600000000000000"/>
              <a:cs typeface="Sharp Grotesk Medium 20"/>
            </a:endParaRPr>
          </a:p>
          <a:p>
            <a:pPr algn="ctr"/>
            <a:endParaRPr lang="fr-FR" sz="1050" dirty="0">
              <a:latin typeface="Sharp Grotesk Medium 20" panose="00000600000000000000"/>
              <a:cs typeface="Sharp Grotesk Medium 20"/>
            </a:endParaRPr>
          </a:p>
          <a:p>
            <a:pPr algn="ctr"/>
            <a:r>
              <a:rPr lang="fr-FR" sz="1050" dirty="0">
                <a:latin typeface="Sharp Grotesk Medium 20" panose="00000600000000000000"/>
                <a:cs typeface="Sharp Grotesk Medium 20"/>
              </a:rPr>
              <a:t>Son</a:t>
            </a:r>
          </a:p>
          <a:p>
            <a:pPr algn="ctr"/>
            <a:r>
              <a:rPr lang="fr-FR" sz="1050" b="0" dirty="0">
                <a:solidFill>
                  <a:srgbClr val="00B0F0"/>
                </a:solidFill>
                <a:latin typeface="Sharp Grotesk Medium 20" panose="00000600000000000000"/>
                <a:cs typeface="Sharp Grotesk Medium 20"/>
              </a:rPr>
              <a:t>Christophe </a:t>
            </a:r>
            <a:r>
              <a:rPr lang="fr-FR" sz="1050" b="0" dirty="0" err="1">
                <a:solidFill>
                  <a:srgbClr val="00B0F0"/>
                </a:solidFill>
                <a:latin typeface="Sharp Grotesk Medium 20" panose="00000600000000000000"/>
                <a:cs typeface="Sharp Grotesk Medium 20"/>
              </a:rPr>
              <a:t>Séchet</a:t>
            </a:r>
            <a:endParaRPr lang="fr-FR" sz="1050" b="0" dirty="0">
              <a:solidFill>
                <a:srgbClr val="00B0F0"/>
              </a:solidFill>
              <a:latin typeface="Sharp Grotesk Medium 20" panose="00000600000000000000"/>
              <a:cs typeface="Sharp Grotesk Medium 20"/>
            </a:endParaRPr>
          </a:p>
          <a:p>
            <a:pPr algn="ctr"/>
            <a:endParaRPr lang="fr-FR" sz="1050" b="0" dirty="0">
              <a:solidFill>
                <a:srgbClr val="0099FF"/>
              </a:solidFill>
              <a:latin typeface="Sharp Grotesk Medium 20" panose="00000600000000000000"/>
              <a:cs typeface="Sharp Grotesk Medium 20"/>
            </a:endParaRPr>
          </a:p>
          <a:p>
            <a:pPr algn="ctr"/>
            <a:r>
              <a:rPr lang="fr-FR" sz="1050" dirty="0">
                <a:latin typeface="Sharp Grotesk Medium 20" panose="00000600000000000000"/>
                <a:cs typeface="Sharp Grotesk Medium 20"/>
              </a:rPr>
              <a:t>Regard </a:t>
            </a:r>
            <a:r>
              <a:rPr lang="fr-FR" sz="1050" dirty="0" err="1">
                <a:latin typeface="Sharp Grotesk Medium 20" panose="00000600000000000000"/>
                <a:cs typeface="Sharp Grotesk Medium 20"/>
              </a:rPr>
              <a:t>exterieur</a:t>
            </a:r>
            <a:endParaRPr lang="fr-FR" sz="1050" dirty="0">
              <a:latin typeface="Sharp Grotesk Medium 20" panose="00000600000000000000"/>
              <a:cs typeface="Sharp Grotesk Medium 20"/>
            </a:endParaRPr>
          </a:p>
          <a:p>
            <a:pPr algn="ctr"/>
            <a:r>
              <a:rPr lang="fr-FR" sz="1050" b="0" dirty="0">
                <a:solidFill>
                  <a:srgbClr val="00B0F0"/>
                </a:solidFill>
                <a:latin typeface="Sharp Grotesk Medium 20" panose="00000600000000000000"/>
                <a:cs typeface="Sharp Grotesk Medium 20"/>
              </a:rPr>
              <a:t>Magaly Godenaire</a:t>
            </a:r>
          </a:p>
          <a:p>
            <a:pPr algn="ctr"/>
            <a:endParaRPr lang="fr-FR" sz="1050" dirty="0">
              <a:solidFill>
                <a:schemeClr val="bg1"/>
              </a:solidFill>
              <a:latin typeface="Sharp Grotesk Medium 20" panose="00000600000000000000"/>
              <a:cs typeface="Sharp Grotesk Medium 20"/>
            </a:endParaRPr>
          </a:p>
          <a:p>
            <a:pPr algn="ctr"/>
            <a:endParaRPr lang="fr-FR" sz="1050" dirty="0">
              <a:solidFill>
                <a:schemeClr val="bg1"/>
              </a:solidFill>
              <a:latin typeface="Sharp Grotesk Medium 20" panose="00000600000000000000"/>
              <a:cs typeface="Sharp Grotesk Medium 20"/>
            </a:endParaRPr>
          </a:p>
          <a:p>
            <a:pPr algn="ctr"/>
            <a:endParaRPr lang="fr-FR" sz="1100" dirty="0">
              <a:solidFill>
                <a:schemeClr val="bg1"/>
              </a:solidFill>
              <a:latin typeface="+mj-lt"/>
              <a:cs typeface="Sharp Grotesk Medium 20"/>
            </a:endParaRPr>
          </a:p>
          <a:p>
            <a:pPr algn="ctr"/>
            <a:endParaRPr lang="fr-FR" sz="1100" dirty="0">
              <a:solidFill>
                <a:schemeClr val="bg1"/>
              </a:solidFill>
              <a:latin typeface="+mj-lt"/>
              <a:cs typeface="Sharp Grotesk Medium 20"/>
            </a:endParaRPr>
          </a:p>
          <a:p>
            <a:pPr algn="ctr"/>
            <a:endParaRPr lang="fr-FR" sz="1100" dirty="0">
              <a:solidFill>
                <a:schemeClr val="bg1"/>
              </a:solidFill>
              <a:latin typeface="+mj-lt"/>
              <a:cs typeface="Sharp Grotesk Medium 20"/>
            </a:endParaRPr>
          </a:p>
          <a:p>
            <a:pPr algn="ctr"/>
            <a:r>
              <a:rPr lang="fr-FR" sz="1100" dirty="0">
                <a:solidFill>
                  <a:schemeClr val="bg1"/>
                </a:solidFill>
                <a:latin typeface="+mj-lt"/>
                <a:cs typeface="Sharp Grotesk Medium 20"/>
              </a:rPr>
              <a:t> </a:t>
            </a:r>
          </a:p>
          <a:p>
            <a:pPr algn="ctr"/>
            <a:endParaRPr lang="fr-FR" sz="1000" dirty="0">
              <a:solidFill>
                <a:schemeClr val="bg1"/>
              </a:solidFill>
              <a:cs typeface="Sharp Grotesk Medium 20"/>
            </a:endParaRPr>
          </a:p>
          <a:p>
            <a:pPr algn="ctr"/>
            <a:endParaRPr lang="fr-FR" sz="1050" dirty="0">
              <a:solidFill>
                <a:schemeClr val="bg1"/>
              </a:solidFill>
              <a:cs typeface="Sharp Grotesk Medium 20"/>
            </a:endParaRPr>
          </a:p>
          <a:p>
            <a:pPr algn="ctr"/>
            <a:endParaRPr lang="fr-FR" sz="1000" b="1" dirty="0">
              <a:solidFill>
                <a:schemeClr val="bg1"/>
              </a:solidFill>
              <a:latin typeface="Sharp Grotesk Medium 20"/>
              <a:cs typeface="Sharp Grotesk Medium 20"/>
            </a:endParaRPr>
          </a:p>
          <a:p>
            <a:pPr algn="ctr"/>
            <a:endParaRPr lang="fr-FR" sz="1000" b="1" dirty="0">
              <a:solidFill>
                <a:srgbClr val="00B0FF"/>
              </a:solidFill>
              <a:latin typeface="Sharp Grotesk Medium 20"/>
              <a:cs typeface="Sharp Grotesk Medium 20"/>
            </a:endParaRPr>
          </a:p>
        </p:txBody>
      </p:sp>
      <p:sp>
        <p:nvSpPr>
          <p:cNvPr id="8" name="ZoneTexte 7">
            <a:extLst>
              <a:ext uri="{FF2B5EF4-FFF2-40B4-BE49-F238E27FC236}">
                <a16:creationId xmlns:a16="http://schemas.microsoft.com/office/drawing/2014/main" id="{B5953398-490D-41CB-A8F1-753253BAEDC3}"/>
              </a:ext>
            </a:extLst>
          </p:cNvPr>
          <p:cNvSpPr txBox="1"/>
          <p:nvPr/>
        </p:nvSpPr>
        <p:spPr>
          <a:xfrm>
            <a:off x="4463987" y="1516327"/>
            <a:ext cx="3263244" cy="40241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1050" dirty="0">
                <a:latin typeface="Sharp Grotesk Medium 20" panose="00000600000000000000" pitchFamily="50" charset="0"/>
              </a:rPr>
              <a:t>A</a:t>
            </a:r>
            <a:r>
              <a:rPr kumimoji="0" lang="fr-FR" sz="1050" b="1" i="0" u="none" strike="noStrike" cap="none" spc="0" normalizeH="0" baseline="0" dirty="0">
                <a:ln>
                  <a:noFill/>
                </a:ln>
                <a:effectLst/>
                <a:uFillTx/>
                <a:latin typeface="Sharp Grotesk Medium 20" panose="00000600000000000000" pitchFamily="50" charset="0"/>
                <a:sym typeface="Helvetica"/>
              </a:rPr>
              <a:t>vec</a:t>
            </a:r>
          </a:p>
          <a:p>
            <a:pPr algn="ctr"/>
            <a:endParaRPr lang="fr-FR" sz="1050" b="0" dirty="0">
              <a:solidFill>
                <a:srgbClr val="00B0F0"/>
              </a:solidFill>
              <a:latin typeface="Sharp Grotesk Medium 20" panose="00000600000000000000" pitchFamily="50" charset="0"/>
            </a:endParaRPr>
          </a:p>
          <a:p>
            <a:pPr algn="ctr"/>
            <a:r>
              <a:rPr lang="fr-FR" sz="1050" b="0" dirty="0">
                <a:solidFill>
                  <a:srgbClr val="00B0F0"/>
                </a:solidFill>
                <a:latin typeface="Sharp Grotesk Medium 20" panose="00000600000000000000" pitchFamily="50" charset="0"/>
              </a:rPr>
              <a:t>Fatima </a:t>
            </a:r>
            <a:r>
              <a:rPr lang="fr-FR" sz="1050" b="0" dirty="0" err="1">
                <a:solidFill>
                  <a:srgbClr val="00B0F0"/>
                </a:solidFill>
                <a:latin typeface="Sharp Grotesk Medium 20" panose="00000600000000000000" pitchFamily="50" charset="0"/>
              </a:rPr>
              <a:t>Aibout</a:t>
            </a:r>
            <a:endParaRPr lang="fr-FR" sz="1050" b="0" dirty="0">
              <a:solidFill>
                <a:srgbClr val="00B0F0"/>
              </a:solidFill>
              <a:latin typeface="Sharp Grotesk Medium 20" panose="00000600000000000000" pitchFamily="50" charset="0"/>
            </a:endParaRPr>
          </a:p>
          <a:p>
            <a:pPr algn="ctr"/>
            <a:endParaRPr kumimoji="0" lang="it-IT" sz="1050" i="0" u="none" strike="noStrike" cap="none" spc="0" normalizeH="0" baseline="0" dirty="0">
              <a:ln>
                <a:noFill/>
              </a:ln>
              <a:solidFill>
                <a:srgbClr val="00B0F0"/>
              </a:solidFill>
              <a:effectLst/>
              <a:uFillTx/>
              <a:latin typeface="Sharp Grotesk Medium 20" panose="00000600000000000000" pitchFamily="50" charset="0"/>
              <a:sym typeface="Helvetica"/>
            </a:endParaRPr>
          </a:p>
          <a:p>
            <a:pPr algn="ctr"/>
            <a:r>
              <a:rPr kumimoji="0" lang="it-IT" sz="1050" i="0" u="none" strike="noStrike" cap="none" spc="0" normalizeH="0" baseline="0" dirty="0">
                <a:ln>
                  <a:noFill/>
                </a:ln>
                <a:solidFill>
                  <a:srgbClr val="00B0F0"/>
                </a:solidFill>
                <a:effectLst/>
                <a:uFillTx/>
                <a:latin typeface="Sharp Grotesk Medium 20" panose="00000600000000000000" pitchFamily="50" charset="0"/>
                <a:sym typeface="Helvetica"/>
              </a:rPr>
              <a:t>Sabrina</a:t>
            </a:r>
            <a:r>
              <a:rPr kumimoji="0" lang="it-IT" sz="1050" i="0" u="none" strike="noStrike" cap="none" spc="0" normalizeH="0" dirty="0">
                <a:ln>
                  <a:noFill/>
                </a:ln>
                <a:solidFill>
                  <a:srgbClr val="00B0F0"/>
                </a:solidFill>
                <a:effectLst/>
                <a:uFillTx/>
                <a:latin typeface="Sharp Grotesk Medium 20" panose="00000600000000000000" pitchFamily="50" charset="0"/>
                <a:sym typeface="Helvetica"/>
              </a:rPr>
              <a:t> Kouroughli</a:t>
            </a:r>
          </a:p>
          <a:p>
            <a:pPr algn="ctr"/>
            <a:endParaRPr lang="it-IT" sz="1050" b="0" baseline="0" dirty="0">
              <a:solidFill>
                <a:srgbClr val="00B0F0"/>
              </a:solidFill>
              <a:latin typeface="Sharp Grotesk Medium 20" panose="00000600000000000000" pitchFamily="50" charset="0"/>
              <a:sym typeface="Helvetica"/>
            </a:endParaRPr>
          </a:p>
          <a:p>
            <a:pPr algn="ctr"/>
            <a:r>
              <a:rPr lang="fr-FR" sz="1050" b="0" baseline="0" dirty="0">
                <a:solidFill>
                  <a:srgbClr val="00B0F0"/>
                </a:solidFill>
                <a:latin typeface="Sharp Grotesk Medium 20" panose="00000600000000000000" pitchFamily="50" charset="0"/>
                <a:sym typeface="Helvetica"/>
              </a:rPr>
              <a:t>Karim </a:t>
            </a:r>
            <a:r>
              <a:rPr lang="fr-FR" sz="1050" b="0" baseline="0" dirty="0" err="1">
                <a:solidFill>
                  <a:srgbClr val="00B0F0"/>
                </a:solidFill>
                <a:latin typeface="Sharp Grotesk Medium 20" panose="00000600000000000000" pitchFamily="50" charset="0"/>
                <a:sym typeface="Helvetica"/>
              </a:rPr>
              <a:t>Hammiche</a:t>
            </a:r>
            <a:endParaRPr kumimoji="0" lang="fr-FR" sz="1050" b="0" i="0" u="none" strike="noStrike" cap="none" spc="0" normalizeH="0" baseline="0" dirty="0">
              <a:ln>
                <a:noFill/>
              </a:ln>
              <a:solidFill>
                <a:srgbClr val="00B0F0"/>
              </a:solidFill>
              <a:effectLst/>
              <a:uFillTx/>
              <a:latin typeface="Sharp Grotesk Medium 20" panose="00000600000000000000" pitchFamily="50" charset="0"/>
              <a:sym typeface="Helvetica"/>
            </a:endParaRPr>
          </a:p>
          <a:p>
            <a:pPr marL="0" marR="0" indent="0" algn="ctr" defTabSz="914400" rtl="0" fontAlgn="auto" latinLnBrk="0" hangingPunct="0">
              <a:lnSpc>
                <a:spcPct val="100000"/>
              </a:lnSpc>
              <a:spcBef>
                <a:spcPts val="0"/>
              </a:spcBef>
              <a:spcAft>
                <a:spcPts val="0"/>
              </a:spcAft>
              <a:buClrTx/>
              <a:buSzTx/>
              <a:buFontTx/>
              <a:buNone/>
              <a:tabLst/>
            </a:pPr>
            <a:endParaRPr lang="fr-FR" sz="1050" dirty="0">
              <a:solidFill>
                <a:schemeClr val="bg1"/>
              </a:solidFill>
              <a:latin typeface="Sharp Grotesk Medium 20" panose="00000600000000000000"/>
            </a:endParaRPr>
          </a:p>
          <a:p>
            <a:pPr marL="0" marR="0" indent="0" algn="ctr" defTabSz="914400" rtl="0" fontAlgn="auto" latinLnBrk="0" hangingPunct="0">
              <a:lnSpc>
                <a:spcPct val="100000"/>
              </a:lnSpc>
              <a:spcBef>
                <a:spcPts val="0"/>
              </a:spcBef>
              <a:spcAft>
                <a:spcPts val="0"/>
              </a:spcAft>
              <a:buClrTx/>
              <a:buSzTx/>
              <a:buFontTx/>
              <a:buNone/>
              <a:tabLst/>
            </a:pPr>
            <a:endParaRPr lang="fr-FR" sz="1200" dirty="0">
              <a:latin typeface="Sharp Grotesk Medium 20" panose="00000600000000000000" pitchFamily="50" charset="0"/>
            </a:endParaRPr>
          </a:p>
          <a:p>
            <a:pPr marL="0" marR="0" indent="0" algn="ctr" defTabSz="914400" rtl="0" fontAlgn="auto" latinLnBrk="0" hangingPunct="0">
              <a:lnSpc>
                <a:spcPct val="100000"/>
              </a:lnSpc>
              <a:spcBef>
                <a:spcPts val="0"/>
              </a:spcBef>
              <a:spcAft>
                <a:spcPts val="0"/>
              </a:spcAft>
              <a:buClrTx/>
              <a:buSzTx/>
              <a:buFontTx/>
              <a:buNone/>
              <a:tabLst/>
            </a:pPr>
            <a:endParaRPr lang="fr-FR" sz="1200" dirty="0">
              <a:latin typeface="Sharp Grotesk Medium 20" panose="00000600000000000000" pitchFamily="50" charset="0"/>
            </a:endParaRPr>
          </a:p>
          <a:p>
            <a:pPr algn="l" fontAlgn="base"/>
            <a:endParaRPr lang="fr-FR" sz="1050" b="0" dirty="0">
              <a:latin typeface="Sharp Grotesk Medium 20" panose="00000600000000000000" pitchFamily="50" charset="0"/>
            </a:endParaRPr>
          </a:p>
          <a:p>
            <a:pPr algn="l" fontAlgn="base"/>
            <a:endParaRPr lang="fr-FR" sz="1050" dirty="0">
              <a:latin typeface="Sharp Grotesk Medium 20" panose="00000600000000000000" pitchFamily="50" charset="0"/>
            </a:endParaRPr>
          </a:p>
          <a:p>
            <a:pPr algn="l" fontAlgn="base"/>
            <a:endParaRPr lang="fr-FR" sz="1050" b="0" dirty="0">
              <a:latin typeface="Sharp Grotesk Medium 20" panose="00000600000000000000" pitchFamily="50" charset="0"/>
            </a:endParaRPr>
          </a:p>
          <a:p>
            <a:pPr algn="l" fontAlgn="base"/>
            <a:endParaRPr lang="fr-FR" sz="1050" dirty="0">
              <a:latin typeface="Sharp Grotesk Medium 20" panose="00000600000000000000" pitchFamily="50" charset="0"/>
            </a:endParaRPr>
          </a:p>
          <a:p>
            <a:pPr fontAlgn="base"/>
            <a:r>
              <a:rPr lang="fr-FR" sz="1050" b="0" dirty="0"/>
              <a:t>Production : Compagnie La Ronde de Nuit</a:t>
            </a:r>
          </a:p>
          <a:p>
            <a:pPr fontAlgn="base"/>
            <a:r>
              <a:rPr lang="fr-FR" sz="1050" b="0" dirty="0"/>
              <a:t>Coproduction : Théâtre Gérard Philipe, centre dramatique national de </a:t>
            </a:r>
            <a:r>
              <a:rPr lang="fr-FR" sz="1050" b="0"/>
              <a:t>Saint-Denis </a:t>
            </a:r>
            <a:r>
              <a:rPr lang="fr-BE" sz="1050">
                <a:effectLst/>
                <a:ea typeface="Times New Roman" panose="02020603050405020304" pitchFamily="18" charset="0"/>
              </a:rPr>
              <a:t>;</a:t>
            </a:r>
            <a:r>
              <a:rPr lang="fr-BE" sz="1050">
                <a:solidFill>
                  <a:srgbClr val="0D0D0D"/>
                </a:solidFill>
                <a:effectLst/>
                <a:highlight>
                  <a:srgbClr val="FFFFFF"/>
                </a:highlight>
                <a:ea typeface="Times New Roman" panose="02020603050405020304" pitchFamily="18" charset="0"/>
                <a:cs typeface="Times New Roman" panose="02020603050405020304" pitchFamily="18" charset="0"/>
              </a:rPr>
              <a:t> </a:t>
            </a:r>
            <a:r>
              <a:rPr lang="fr-BE" sz="1050" dirty="0">
                <a:solidFill>
                  <a:srgbClr val="0D0D0D"/>
                </a:solidFill>
                <a:effectLst/>
                <a:highlight>
                  <a:srgbClr val="FFFFFF"/>
                </a:highlight>
                <a:ea typeface="Times New Roman" panose="02020603050405020304" pitchFamily="18" charset="0"/>
                <a:cs typeface="Times New Roman" panose="02020603050405020304" pitchFamily="18" charset="0"/>
              </a:rPr>
              <a:t>Scène nationale 61; Le Moulin du Roc - Scène nationale de Niort; Théâtre de la </a:t>
            </a:r>
            <a:r>
              <a:rPr lang="fr-BE" sz="1050" dirty="0" err="1">
                <a:solidFill>
                  <a:srgbClr val="0D0D0D"/>
                </a:solidFill>
                <a:effectLst/>
                <a:highlight>
                  <a:srgbClr val="FFFFFF"/>
                </a:highlight>
                <a:ea typeface="Times New Roman" panose="02020603050405020304" pitchFamily="18" charset="0"/>
                <a:cs typeface="Times New Roman" panose="02020603050405020304" pitchFamily="18" charset="0"/>
              </a:rPr>
              <a:t>Fleuriaye</a:t>
            </a:r>
            <a:r>
              <a:rPr lang="fr-BE" sz="1050" dirty="0">
                <a:solidFill>
                  <a:srgbClr val="0D0D0D"/>
                </a:solidFill>
                <a:effectLst/>
                <a:highlight>
                  <a:srgbClr val="FFFFFF"/>
                </a:highlight>
                <a:ea typeface="Times New Roman" panose="02020603050405020304" pitchFamily="18" charset="0"/>
                <a:cs typeface="Times New Roman" panose="02020603050405020304" pitchFamily="18" charset="0"/>
              </a:rPr>
              <a:t> - Carquefou</a:t>
            </a:r>
            <a:r>
              <a:rPr lang="fr-BE" sz="1050" dirty="0">
                <a:effectLst/>
              </a:rPr>
              <a:t> </a:t>
            </a:r>
            <a:br>
              <a:rPr lang="fr-FR" sz="1050" b="0" dirty="0"/>
            </a:br>
            <a:r>
              <a:rPr lang="fr-FR" sz="1050" b="0" dirty="0"/>
              <a:t>Avec l’aide au projet du ministère de la Culture (DRAC Ile-de-France) et du </a:t>
            </a:r>
            <a:r>
              <a:rPr lang="fr-FR" sz="1050" b="0" dirty="0" err="1"/>
              <a:t>Fonpeps</a:t>
            </a:r>
            <a:r>
              <a:rPr lang="fr-FR" sz="1050" b="0" dirty="0"/>
              <a:t>.</a:t>
            </a:r>
          </a:p>
          <a:p>
            <a:pPr fontAlgn="base"/>
            <a:r>
              <a:rPr lang="it-IT" sz="1050" dirty="0"/>
              <a:t>Avec le soutien du CENQUATRE-PARIS et du Carreau du Temple, Paris.</a:t>
            </a:r>
            <a:endParaRPr lang="fr-FR" sz="1050" b="0" dirty="0"/>
          </a:p>
          <a:p>
            <a:pPr marL="0" marR="0" indent="0" defTabSz="914400" rtl="0" fontAlgn="auto" latinLnBrk="0" hangingPunct="0">
              <a:lnSpc>
                <a:spcPct val="100000"/>
              </a:lnSpc>
              <a:spcBef>
                <a:spcPts val="0"/>
              </a:spcBef>
              <a:spcAft>
                <a:spcPts val="0"/>
              </a:spcAft>
              <a:buClrTx/>
              <a:buSzTx/>
              <a:buFontTx/>
              <a:buNone/>
              <a:tabLst/>
            </a:pPr>
            <a:endParaRPr kumimoji="0" lang="fr-FR" sz="1100" b="1" i="0" u="none" strike="noStrike" cap="none" spc="0" normalizeH="0" baseline="0" dirty="0">
              <a:ln>
                <a:noFill/>
              </a:ln>
              <a:solidFill>
                <a:schemeClr val="bg1"/>
              </a:solidFill>
              <a:effectLst/>
              <a:uFillTx/>
              <a:latin typeface="+mj-lt"/>
              <a:ea typeface="Helvetica"/>
              <a:cs typeface="Helvetica"/>
              <a:sym typeface="Helvetica"/>
            </a:endParaRPr>
          </a:p>
        </p:txBody>
      </p:sp>
    </p:spTree>
    <p:extLst>
      <p:ext uri="{BB962C8B-B14F-4D97-AF65-F5344CB8AC3E}">
        <p14:creationId xmlns:p14="http://schemas.microsoft.com/office/powerpoint/2010/main" val="163254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extLst>
              <a:ext uri="{BEBA8EAE-BF5A-486C-A8C5-ECC9F3942E4B}">
                <a14:imgProps xmlns:a14="http://schemas.microsoft.com/office/drawing/2010/main">
                  <a14:imgLayer r:embed="rId3">
                    <a14:imgEffect>
                      <a14:colorTemperature colorTemp="6100"/>
                    </a14:imgEffect>
                    <a14:imgEffect>
                      <a14:saturation sat="216000"/>
                    </a14:imgEffect>
                  </a14:imgLayer>
                </a14:imgProps>
              </a:ext>
            </a:extLst>
          </a:blip>
          <a:srcRect/>
          <a:stretch>
            <a:fillRect l="-3000" r="-12000"/>
          </a:stretch>
        </a:blipFill>
        <a:effectLst/>
      </p:bgPr>
    </p:bg>
    <p:spTree>
      <p:nvGrpSpPr>
        <p:cNvPr id="1" name=""/>
        <p:cNvGrpSpPr/>
        <p:nvPr/>
      </p:nvGrpSpPr>
      <p:grpSpPr>
        <a:xfrm>
          <a:off x="0" y="0"/>
          <a:ext cx="0" cy="0"/>
          <a:chOff x="0" y="0"/>
          <a:chExt cx="0" cy="0"/>
        </a:xfrm>
      </p:grpSpPr>
      <p:sp>
        <p:nvSpPr>
          <p:cNvPr id="6" name="Rectangle"/>
          <p:cNvSpPr/>
          <p:nvPr/>
        </p:nvSpPr>
        <p:spPr>
          <a:xfrm>
            <a:off x="343956" y="228149"/>
            <a:ext cx="2735630" cy="413449"/>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lang="it-IT" sz="2000" b="1" kern="0" dirty="0">
                <a:solidFill>
                  <a:srgbClr val="000000"/>
                </a:solidFill>
                <a:latin typeface="Calibri"/>
                <a:sym typeface="Sharp Grotesk Medium 25"/>
              </a:rPr>
              <a:t>Les éléments du décor</a:t>
            </a:r>
            <a:endParaRPr kumimoji="0" lang="fr-FR" sz="2000" b="1" i="0" u="none" strike="noStrike" kern="0" cap="none" spc="0" normalizeH="0" baseline="0" noProof="0" dirty="0">
              <a:ln>
                <a:noFill/>
              </a:ln>
              <a:solidFill>
                <a:srgbClr val="000000"/>
              </a:solidFill>
              <a:effectLst/>
              <a:uLnTx/>
              <a:uFillTx/>
              <a:latin typeface="Calibri"/>
              <a:sym typeface="Sharp Grotesk Medium 25"/>
            </a:endParaRPr>
          </a:p>
        </p:txBody>
      </p:sp>
      <p:sp>
        <p:nvSpPr>
          <p:cNvPr id="4" name="Rectangle 3"/>
          <p:cNvSpPr/>
          <p:nvPr/>
        </p:nvSpPr>
        <p:spPr>
          <a:xfrm>
            <a:off x="8052953" y="971637"/>
            <a:ext cx="1669047" cy="1424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050" dirty="0">
                <a:solidFill>
                  <a:srgbClr val="00B0F0"/>
                </a:solidFill>
                <a:latin typeface="Sharp Grotesk Medium 25" panose="00000605000000000000" pitchFamily="50" charset="0"/>
              </a:rPr>
              <a:t>Un olivier</a:t>
            </a:r>
          </a:p>
          <a:p>
            <a:pPr algn="ctr">
              <a:spcAft>
                <a:spcPts val="600"/>
              </a:spcAft>
            </a:pPr>
            <a:r>
              <a:rPr lang="it-IT" sz="1000" dirty="0">
                <a:solidFill>
                  <a:schemeClr val="tx1"/>
                </a:solidFill>
              </a:rPr>
              <a:t>L’olivier est posé en référence au grand-père ayant fait fortune dans l’huile d’olive. Cet arbre est aussi un symbole de vie, de résilience, de fertilité et d’éternité.</a:t>
            </a:r>
          </a:p>
        </p:txBody>
      </p:sp>
      <p:sp>
        <p:nvSpPr>
          <p:cNvPr id="9" name="Rectangle 8"/>
          <p:cNvSpPr/>
          <p:nvPr/>
        </p:nvSpPr>
        <p:spPr>
          <a:xfrm>
            <a:off x="5303475" y="2450670"/>
            <a:ext cx="1247451" cy="2134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050" dirty="0"/>
          </a:p>
          <a:p>
            <a:r>
              <a:rPr lang="it-IT" sz="1100" dirty="0">
                <a:solidFill>
                  <a:srgbClr val="00B0F0"/>
                </a:solidFill>
                <a:latin typeface="Sharp Grotesk Medium 25" panose="00000605000000000000" pitchFamily="50" charset="0"/>
              </a:rPr>
              <a:t>Une valise</a:t>
            </a:r>
            <a:endParaRPr lang="fr-FR" sz="1100" b="1" dirty="0">
              <a:solidFill>
                <a:srgbClr val="00B0F0"/>
              </a:solidFill>
              <a:latin typeface="Sharp Grotesk Medium 25" panose="00000605000000000000" pitchFamily="50" charset="0"/>
            </a:endParaRPr>
          </a:p>
          <a:p>
            <a:pPr>
              <a:spcAft>
                <a:spcPts val="600"/>
              </a:spcAft>
            </a:pPr>
            <a:r>
              <a:rPr lang="it-IT" sz="1050" dirty="0">
                <a:solidFill>
                  <a:srgbClr val="000000"/>
                </a:solidFill>
              </a:rPr>
              <a:t>Le grand-père est assis près de sa valise, à coté de laquelle il va raconter le voyage qu’il a du entreprendre de l’Algérie à la France en 1962, direction les camps pour les harkis. </a:t>
            </a:r>
          </a:p>
        </p:txBody>
      </p:sp>
      <p:sp>
        <p:nvSpPr>
          <p:cNvPr id="10" name="Rectangle 9"/>
          <p:cNvSpPr/>
          <p:nvPr/>
        </p:nvSpPr>
        <p:spPr>
          <a:xfrm>
            <a:off x="2785818" y="723486"/>
            <a:ext cx="2799081" cy="17010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B0FF"/>
                </a:solidFill>
                <a:latin typeface="Sharp Grotesk Medium 25" panose="00000605000000000000" pitchFamily="50" charset="0"/>
              </a:rPr>
              <a:t>La cuisine</a:t>
            </a:r>
            <a:endParaRPr lang="it-IT" sz="1100" b="1" dirty="0">
              <a:solidFill>
                <a:srgbClr val="00B0FF"/>
              </a:solidFill>
              <a:latin typeface="Sharp Grotesk Medium 25" panose="00000605000000000000" pitchFamily="50" charset="0"/>
            </a:endParaRPr>
          </a:p>
          <a:p>
            <a:r>
              <a:rPr lang="it-IT" sz="1050" dirty="0">
                <a:solidFill>
                  <a:schemeClr val="tx1"/>
                </a:solidFill>
              </a:rPr>
              <a:t>Symbolisée par quelques meubles (des chaises et une table Fornica) la cuisine rapelle les  cuisines des années 70, «elle est restée intacte comme si l’Histoire s’était arretée, à l’image de la famille de Na</a:t>
            </a:r>
            <a:r>
              <a:rPr lang="fr-FR" sz="1050" dirty="0">
                <a:solidFill>
                  <a:schemeClr val="tx1"/>
                </a:solidFill>
              </a:rPr>
              <a:t>ï</a:t>
            </a:r>
            <a:r>
              <a:rPr lang="it-IT" sz="1050" dirty="0">
                <a:solidFill>
                  <a:schemeClr val="tx1"/>
                </a:solidFill>
              </a:rPr>
              <a:t>ma, murée dans le silence et isolée dans la solitude de l’arrachement au pays natal.»</a:t>
            </a:r>
          </a:p>
          <a:p>
            <a:r>
              <a:rPr lang="it-IT" sz="1050" dirty="0">
                <a:solidFill>
                  <a:schemeClr val="tx1"/>
                </a:solidFill>
              </a:rPr>
              <a:t>Sur la table, une assiete de makrouds et un verre de thé.</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349" y="229442"/>
            <a:ext cx="1906946" cy="1013555"/>
          </a:xfrm>
          <a:prstGeom prst="rect">
            <a:avLst/>
          </a:prstGeom>
          <a:ln w="19050">
            <a:solidFill>
              <a:srgbClr val="00B0FF"/>
            </a:solidFill>
          </a:ln>
        </p:spPr>
      </p:pic>
      <p:sp>
        <p:nvSpPr>
          <p:cNvPr id="11" name="Rectangle 10"/>
          <p:cNvSpPr/>
          <p:nvPr/>
        </p:nvSpPr>
        <p:spPr>
          <a:xfrm>
            <a:off x="5175076" y="5160306"/>
            <a:ext cx="2531491" cy="15937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it-IT" sz="1050" dirty="0">
              <a:solidFill>
                <a:srgbClr val="000000"/>
              </a:solidFill>
            </a:endParaRPr>
          </a:p>
          <a:p>
            <a:pPr>
              <a:spcAft>
                <a:spcPts val="600"/>
              </a:spcAft>
            </a:pPr>
            <a:r>
              <a:rPr lang="it-IT" sz="1100" dirty="0">
                <a:solidFill>
                  <a:srgbClr val="00B0F0"/>
                </a:solidFill>
                <a:latin typeface="Sharp Grotesk Medium 25" panose="00000605000000000000" pitchFamily="50" charset="0"/>
              </a:rPr>
              <a:t>Une pile de livre et de documents historiques</a:t>
            </a:r>
          </a:p>
          <a:p>
            <a:pPr>
              <a:spcAft>
                <a:spcPts val="600"/>
              </a:spcAft>
            </a:pPr>
            <a:r>
              <a:rPr lang="it-IT" sz="1050" dirty="0">
                <a:solidFill>
                  <a:schemeClr val="tx1"/>
                </a:solidFill>
              </a:rPr>
              <a:t>Na</a:t>
            </a:r>
            <a:r>
              <a:rPr lang="fr-FR" sz="1050" dirty="0">
                <a:solidFill>
                  <a:schemeClr val="tx1"/>
                </a:solidFill>
              </a:rPr>
              <a:t>ï</a:t>
            </a:r>
            <a:r>
              <a:rPr lang="it-IT" sz="1050" dirty="0">
                <a:solidFill>
                  <a:schemeClr val="tx1"/>
                </a:solidFill>
              </a:rPr>
              <a:t>ma est entourée de livres et documents historiques pour mener l’enquete autour de son histoire familiale, qu’elle fera resurgir nottament en convoquant les fantomes du passé comme son grand-père Ali.</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9240" y="4458649"/>
            <a:ext cx="1510109" cy="846182"/>
          </a:xfrm>
          <a:prstGeom prst="rect">
            <a:avLst/>
          </a:prstGeom>
          <a:ln w="19050">
            <a:solidFill>
              <a:srgbClr val="00B0FF"/>
            </a:solidFill>
          </a:ln>
        </p:spPr>
      </p:pic>
      <p:sp>
        <p:nvSpPr>
          <p:cNvPr id="12" name="Rectangle 11"/>
          <p:cNvSpPr/>
          <p:nvPr/>
        </p:nvSpPr>
        <p:spPr>
          <a:xfrm>
            <a:off x="1739067" y="4584924"/>
            <a:ext cx="2192125" cy="901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050" dirty="0">
                <a:solidFill>
                  <a:srgbClr val="00B0F0"/>
                </a:solidFill>
                <a:latin typeface="Sharp Grotesk Medium 25" panose="00000605000000000000" pitchFamily="50" charset="0"/>
              </a:rPr>
              <a:t>La carte de l’Algérie </a:t>
            </a:r>
          </a:p>
          <a:p>
            <a:pPr algn="ctr">
              <a:spcAft>
                <a:spcPts val="600"/>
              </a:spcAft>
            </a:pPr>
            <a:r>
              <a:rPr lang="it-IT" sz="1000" dirty="0">
                <a:solidFill>
                  <a:schemeClr val="tx1"/>
                </a:solidFill>
              </a:rPr>
              <a:t>Carte qui matérialise la préparation du  voyage de Na</a:t>
            </a:r>
            <a:r>
              <a:rPr lang="fr-FR" sz="1000" dirty="0">
                <a:solidFill>
                  <a:schemeClr val="tx1"/>
                </a:solidFill>
              </a:rPr>
              <a:t>ï</a:t>
            </a:r>
            <a:r>
              <a:rPr lang="it-IT" sz="1000" dirty="0">
                <a:solidFill>
                  <a:schemeClr val="tx1"/>
                </a:solidFill>
              </a:rPr>
              <a:t>ma là-bas et ses recherches sur ce pays pour mieux le comprendre.</a:t>
            </a:r>
          </a:p>
        </p:txBody>
      </p:sp>
    </p:spTree>
    <p:extLst>
      <p:ext uri="{BB962C8B-B14F-4D97-AF65-F5344CB8AC3E}">
        <p14:creationId xmlns:p14="http://schemas.microsoft.com/office/powerpoint/2010/main" val="371037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6">
            <a:extLst>
              <a:ext uri="{FF2B5EF4-FFF2-40B4-BE49-F238E27FC236}">
                <a16:creationId xmlns:a16="http://schemas.microsoft.com/office/drawing/2014/main" id="{E14ADF20-25B5-4478-A50E-4509B1166896}"/>
              </a:ext>
            </a:extLst>
          </p:cNvPr>
          <p:cNvSpPr txBox="1"/>
          <p:nvPr/>
        </p:nvSpPr>
        <p:spPr>
          <a:xfrm>
            <a:off x="3087916" y="572165"/>
            <a:ext cx="2339693" cy="400105"/>
          </a:xfrm>
          <a:prstGeom prst="rect">
            <a:avLst/>
          </a:prstGeom>
          <a:solidFill>
            <a:srgbClr val="00B0F0"/>
          </a:solidFill>
          <a:ln w="38100">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l">
              <a:defRPr sz="1800" b="0">
                <a:solidFill>
                  <a:srgbClr val="000000"/>
                </a:solidFill>
                <a:latin typeface="Sharp Grotesk Medium 25"/>
                <a:ea typeface="Sharp Grotesk Medium 25"/>
                <a:cs typeface="Sharp Grotesk Medium 25"/>
                <a:sym typeface="Sharp Grotesk Medium 25"/>
              </a:defRPr>
            </a:lvl1pPr>
          </a:lstStyle>
          <a:p>
            <a:r>
              <a:rPr dirty="0"/>
              <a:t> </a:t>
            </a:r>
            <a:r>
              <a:rPr sz="2000" b="1" dirty="0">
                <a:latin typeface="+mj-lt"/>
              </a:rPr>
              <a:t>Pour </a:t>
            </a:r>
            <a:r>
              <a:rPr lang="fr-FR" sz="2000" b="1" dirty="0">
                <a:latin typeface="+mj-lt"/>
              </a:rPr>
              <a:t>aller </a:t>
            </a:r>
            <a:r>
              <a:rPr sz="2000" b="1" dirty="0">
                <a:latin typeface="+mj-lt"/>
              </a:rPr>
              <a:t>plus loin</a:t>
            </a:r>
          </a:p>
        </p:txBody>
      </p:sp>
      <p:sp>
        <p:nvSpPr>
          <p:cNvPr id="6" name="ZoneTexte 5"/>
          <p:cNvSpPr txBox="1"/>
          <p:nvPr/>
        </p:nvSpPr>
        <p:spPr>
          <a:xfrm>
            <a:off x="2301411" y="1962364"/>
            <a:ext cx="4572000" cy="2393879"/>
          </a:xfrm>
          <a:prstGeom prst="rect">
            <a:avLst/>
          </a:prstGeom>
          <a:noFill/>
        </p:spPr>
        <p:txBody>
          <a:bodyPr wrap="square" rtlCol="0">
            <a:spAutoFit/>
          </a:bodyPr>
          <a:lstStyle/>
          <a:p>
            <a:endParaRPr lang="fr-FR" dirty="0"/>
          </a:p>
        </p:txBody>
      </p:sp>
      <p:sp>
        <p:nvSpPr>
          <p:cNvPr id="2" name="ZoneTexte 1"/>
          <p:cNvSpPr txBox="1"/>
          <p:nvPr/>
        </p:nvSpPr>
        <p:spPr>
          <a:xfrm>
            <a:off x="359595" y="1181528"/>
            <a:ext cx="8733034" cy="5262979"/>
          </a:xfrm>
          <a:prstGeom prst="rect">
            <a:avLst/>
          </a:prstGeom>
          <a:solidFill>
            <a:schemeClr val="bg1"/>
          </a:solidFill>
        </p:spPr>
        <p:txBody>
          <a:bodyPr wrap="square" rtlCol="0">
            <a:spAutoFit/>
          </a:bodyPr>
          <a:lstStyle/>
          <a:p>
            <a:r>
              <a:rPr lang="it-IT" sz="1400" dirty="0"/>
              <a:t>-   «Une mémoire Algérienne» de Benjamin Stora Robert (Editions Laffont)</a:t>
            </a:r>
          </a:p>
          <a:p>
            <a:r>
              <a:rPr lang="it-IT" sz="1400" dirty="0"/>
              <a:t>-   «Caché», film de Michael Haneke</a:t>
            </a:r>
          </a:p>
          <a:p>
            <a:r>
              <a:rPr lang="it-IT" sz="1400" dirty="0"/>
              <a:t>-    Documentaire : «En guerre(s) pour l’Algérie» Arte, Rafael Lewandowski </a:t>
            </a:r>
          </a:p>
          <a:p>
            <a:pPr marL="285750" indent="-285750">
              <a:buFontTx/>
              <a:buChar char="-"/>
            </a:pPr>
            <a:r>
              <a:rPr lang="it-IT" sz="1400" dirty="0"/>
              <a:t>«Les jeunes et la guerre d’Algérie», Paul Max Maurin (Editions PUF, «Sauce algérienne») / Podcast France culture</a:t>
            </a:r>
          </a:p>
          <a:p>
            <a:pPr marL="285750" indent="-285750">
              <a:buFontTx/>
              <a:buChar char="-"/>
            </a:pPr>
            <a:r>
              <a:rPr lang="it-IT" sz="1400" dirty="0"/>
              <a:t>«Générations gueres d’Algérie 3/3 : la transmission du traumatisme» </a:t>
            </a:r>
            <a:r>
              <a:rPr lang="it-IT" sz="1400" dirty="0">
                <a:hlinkClick r:id="rId2"/>
              </a:rPr>
              <a:t>https://www.arte.tv/fr/videos/107489-003-A/generations-guerres-d-algerie-3-3/</a:t>
            </a:r>
            <a:endParaRPr lang="it-IT" sz="1400" dirty="0"/>
          </a:p>
          <a:p>
            <a:pPr marL="285750" indent="-285750">
              <a:buFontTx/>
              <a:buChar char="-"/>
            </a:pPr>
            <a:r>
              <a:rPr lang="it-IT" sz="1400" dirty="0"/>
              <a:t>« La mémoire des harkis» </a:t>
            </a:r>
            <a:r>
              <a:rPr lang="it-IT" sz="1400" dirty="0">
                <a:hlinkClick r:id="rId3"/>
              </a:rPr>
              <a:t>https://enseignants.lumni.fr/fiche-media/00000001898</a:t>
            </a:r>
            <a:r>
              <a:rPr lang="it-IT" sz="1400" dirty="0"/>
              <a:t> </a:t>
            </a:r>
          </a:p>
          <a:p>
            <a:pPr marL="285750" indent="-285750">
              <a:buFontTx/>
              <a:buChar char="-"/>
            </a:pPr>
            <a:endParaRPr lang="it-IT" sz="1400" dirty="0"/>
          </a:p>
          <a:p>
            <a:pPr marL="285750" indent="-285750">
              <a:buFontTx/>
              <a:buChar char="-"/>
            </a:pPr>
            <a:r>
              <a:rPr lang="it-IT" sz="1400" dirty="0">
                <a:hlinkClick r:id="rId4"/>
              </a:rPr>
              <a:t>https://www.youtube.com/watch?v=FMhZaSoUQCU</a:t>
            </a:r>
            <a:r>
              <a:rPr lang="it-IT" sz="1400" dirty="0"/>
              <a:t> «N’en parlons plus» : avec Sarah, sur les traces de son grand-père harki pendant la guerre d’Algérie</a:t>
            </a:r>
          </a:p>
          <a:p>
            <a:endParaRPr lang="it-IT" sz="1400" dirty="0"/>
          </a:p>
          <a:p>
            <a:r>
              <a:rPr lang="it-IT" sz="1400" dirty="0"/>
              <a:t>Films :</a:t>
            </a:r>
          </a:p>
          <a:p>
            <a:pPr marL="285750" indent="-285750">
              <a:buFontTx/>
              <a:buChar char="-"/>
            </a:pPr>
            <a:r>
              <a:rPr lang="it-IT" sz="1400" dirty="0"/>
              <a:t>Les Harkis de Philippe Faucon (2022) </a:t>
            </a:r>
          </a:p>
          <a:p>
            <a:pPr marL="285750" indent="-285750">
              <a:buFontTx/>
              <a:buChar char="-"/>
            </a:pPr>
            <a:endParaRPr lang="it-IT" sz="1400" dirty="0"/>
          </a:p>
          <a:p>
            <a:r>
              <a:rPr lang="it-IT" sz="1400" dirty="0"/>
              <a:t>Ouvrages : </a:t>
            </a:r>
          </a:p>
          <a:p>
            <a:pPr marL="285750" indent="-285750">
              <a:buFontTx/>
              <a:buChar char="-"/>
            </a:pPr>
            <a:r>
              <a:rPr lang="it-IT" sz="1400" dirty="0"/>
              <a:t>Mon père ce Harki de Dalila Kerchouche</a:t>
            </a:r>
          </a:p>
          <a:p>
            <a:r>
              <a:rPr lang="it-IT" sz="1400" dirty="0"/>
              <a:t>Roman graphique</a:t>
            </a:r>
          </a:p>
          <a:p>
            <a:pPr marL="285750" indent="-285750">
              <a:buFontTx/>
              <a:buChar char="-"/>
            </a:pPr>
            <a:r>
              <a:rPr lang="it-IT" sz="1400" dirty="0"/>
              <a:t>Retour à Saint-Laurent Des-Arabes de Daniel Blancou</a:t>
            </a:r>
          </a:p>
          <a:p>
            <a:pPr marL="285750" indent="-285750">
              <a:buFontTx/>
              <a:buChar char="-"/>
            </a:pPr>
            <a:r>
              <a:rPr lang="it-IT" sz="1400" dirty="0"/>
              <a:t>Lisa et Mohamed – Une étudiante, un harki, un secret... de Julien Frey et Mayalen Groust </a:t>
            </a:r>
          </a:p>
          <a:p>
            <a:pPr marL="285750" indent="-285750">
              <a:buFontTx/>
              <a:buChar char="-"/>
            </a:pPr>
            <a:endParaRPr lang="it-IT" sz="1400" dirty="0"/>
          </a:p>
          <a:p>
            <a:r>
              <a:rPr lang="it-IT" sz="1400" dirty="0"/>
              <a:t>Chansons:</a:t>
            </a:r>
          </a:p>
          <a:p>
            <a:pPr marL="285750" indent="-285750">
              <a:buFontTx/>
              <a:buChar char="-"/>
            </a:pPr>
            <a:r>
              <a:rPr lang="it-IT" sz="1400" dirty="0"/>
              <a:t>Mimoun fils de harki par Michey 3D (2002)</a:t>
            </a:r>
          </a:p>
          <a:p>
            <a:pPr marL="285750" indent="-285750">
              <a:buFontTx/>
              <a:buChar char="-"/>
            </a:pPr>
            <a:r>
              <a:rPr lang="it-IT" sz="1400" dirty="0"/>
              <a:t>Harki par Molodoi (1991)</a:t>
            </a:r>
          </a:p>
          <a:p>
            <a:pPr marL="285750" indent="-285750">
              <a:buFontTx/>
              <a:buChar char="-"/>
            </a:pPr>
            <a:endParaRPr lang="fr-FR" sz="1400" dirty="0"/>
          </a:p>
        </p:txBody>
      </p:sp>
    </p:spTree>
    <p:extLst>
      <p:ext uri="{BB962C8B-B14F-4D97-AF65-F5344CB8AC3E}">
        <p14:creationId xmlns:p14="http://schemas.microsoft.com/office/powerpoint/2010/main" val="418194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extLst>
              <a:ext uri="{BEBA8EAE-BF5A-486C-A8C5-ECC9F3942E4B}">
                <a14:imgProps xmlns:a14="http://schemas.microsoft.com/office/drawing/2010/main">
                  <a14:imgLayer r:embed="rId3">
                    <a14:imgEffect>
                      <a14:colorTemperature colorTemp="6100"/>
                    </a14:imgEffect>
                    <a14:imgEffect>
                      <a14:saturation sat="216000"/>
                    </a14:imgEffect>
                  </a14:imgLayer>
                </a14:imgProps>
              </a:ext>
            </a:extLst>
          </a:blip>
          <a:srcRect/>
          <a:stretch>
            <a:fillRect l="-3000" r="-12000"/>
          </a:stretch>
        </a:blipFill>
        <a:effectLst/>
      </p:bgPr>
    </p:bg>
    <p:spTree>
      <p:nvGrpSpPr>
        <p:cNvPr id="1" name=""/>
        <p:cNvGrpSpPr/>
        <p:nvPr/>
      </p:nvGrpSpPr>
      <p:grpSpPr>
        <a:xfrm>
          <a:off x="0" y="0"/>
          <a:ext cx="0" cy="0"/>
          <a:chOff x="0" y="0"/>
          <a:chExt cx="0" cy="0"/>
        </a:xfrm>
      </p:grpSpPr>
      <p:sp>
        <p:nvSpPr>
          <p:cNvPr id="5" name="Rectangle 4">
            <a:hlinkClick r:id="rId4" action="ppaction://hlinksldjump"/>
          </p:cNvPr>
          <p:cNvSpPr/>
          <p:nvPr/>
        </p:nvSpPr>
        <p:spPr>
          <a:xfrm>
            <a:off x="1226261" y="1133705"/>
            <a:ext cx="1609196" cy="50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harp Grotesk Medium 20" panose="00000600000000000000" pitchFamily="50" charset="0"/>
              </a:rPr>
              <a:t>Présentation</a:t>
            </a:r>
          </a:p>
        </p:txBody>
      </p:sp>
      <p:sp>
        <p:nvSpPr>
          <p:cNvPr id="8" name="Rectangle 7">
            <a:hlinkClick r:id="rId5" action="ppaction://hlinksldjump"/>
          </p:cNvPr>
          <p:cNvSpPr/>
          <p:nvPr/>
        </p:nvSpPr>
        <p:spPr>
          <a:xfrm>
            <a:off x="3268180" y="958836"/>
            <a:ext cx="1612954" cy="343211"/>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Sabrina Koroughli </a:t>
            </a:r>
            <a:endParaRPr lang="fr-FR" sz="1100" dirty="0">
              <a:solidFill>
                <a:schemeClr val="bg1"/>
              </a:solidFill>
              <a:latin typeface="Sharp Grotesk Medium 20" panose="00000600000000000000" pitchFamily="50" charset="0"/>
            </a:endParaRPr>
          </a:p>
        </p:txBody>
      </p:sp>
      <p:sp>
        <p:nvSpPr>
          <p:cNvPr id="13" name="Rectangle 12">
            <a:hlinkClick r:id="" action="ppaction://noaction"/>
          </p:cNvPr>
          <p:cNvSpPr/>
          <p:nvPr/>
        </p:nvSpPr>
        <p:spPr>
          <a:xfrm>
            <a:off x="1216442" y="2766243"/>
            <a:ext cx="1934040" cy="4204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Sharp Grotesk Medium 20" panose="00000600000000000000" pitchFamily="50" charset="0"/>
              </a:rPr>
              <a:t>Contexte historique</a:t>
            </a:r>
          </a:p>
        </p:txBody>
      </p:sp>
      <p:sp>
        <p:nvSpPr>
          <p:cNvPr id="16" name="Rectangle 15">
            <a:hlinkClick r:id="" action="ppaction://noaction"/>
          </p:cNvPr>
          <p:cNvSpPr/>
          <p:nvPr/>
        </p:nvSpPr>
        <p:spPr>
          <a:xfrm>
            <a:off x="1175025" y="4535159"/>
            <a:ext cx="2160000" cy="50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Sharp Grotesk Medium 20" panose="00000600000000000000" pitchFamily="50" charset="0"/>
              </a:rPr>
              <a:t>L’adaptation du livre au plateau</a:t>
            </a:r>
            <a:endParaRPr lang="fr-FR" sz="1200" b="1" dirty="0">
              <a:solidFill>
                <a:schemeClr val="tx1"/>
              </a:solidFill>
              <a:latin typeface="Sharp Grotesk Medium 20" panose="00000600000000000000" pitchFamily="50" charset="0"/>
            </a:endParaRPr>
          </a:p>
        </p:txBody>
      </p:sp>
      <p:sp>
        <p:nvSpPr>
          <p:cNvPr id="17" name="ZoneTexte 16"/>
          <p:cNvSpPr txBox="1"/>
          <p:nvPr/>
        </p:nvSpPr>
        <p:spPr>
          <a:xfrm>
            <a:off x="117779" y="129204"/>
            <a:ext cx="2668554" cy="923330"/>
          </a:xfrm>
          <a:prstGeom prst="rect">
            <a:avLst/>
          </a:prstGeom>
          <a:noFill/>
        </p:spPr>
        <p:txBody>
          <a:bodyPr wrap="square" rtlCol="0">
            <a:spAutoFit/>
          </a:bodyPr>
          <a:lstStyle/>
          <a:p>
            <a:pPr algn="just"/>
            <a:r>
              <a:rPr lang="fr-FR" sz="900" dirty="0">
                <a:solidFill>
                  <a:schemeClr val="bg1"/>
                </a:solidFill>
                <a:latin typeface="Sharp Grotesk Book 15" panose="00000506000000000000" pitchFamily="50" charset="0"/>
              </a:rPr>
              <a:t>Dans la cadre d’une utilisation strictement pédagogique, le texte complet est disponible sur demande</a:t>
            </a:r>
          </a:p>
          <a:p>
            <a:pPr algn="just"/>
            <a:endParaRPr lang="fr-FR" sz="900" dirty="0">
              <a:solidFill>
                <a:schemeClr val="bg1"/>
              </a:solidFill>
              <a:latin typeface="Sharp Grotesk Book 15" panose="00000506000000000000" pitchFamily="50" charset="0"/>
            </a:endParaRPr>
          </a:p>
          <a:p>
            <a:pPr algn="just"/>
            <a:r>
              <a:rPr lang="fr-FR" sz="900" dirty="0">
                <a:solidFill>
                  <a:schemeClr val="bg1"/>
                </a:solidFill>
                <a:latin typeface="Sharp Grotesk Book 15" panose="00000506000000000000" pitchFamily="50" charset="0"/>
              </a:rPr>
              <a:t>Héloïse Rousse, responsable des relations avec les publics au Théâtre Gérard Philipe – CDN de Saint-Denis</a:t>
            </a:r>
          </a:p>
          <a:p>
            <a:pPr algn="just"/>
            <a:r>
              <a:rPr lang="fr-FR" sz="900" dirty="0">
                <a:solidFill>
                  <a:schemeClr val="bg1"/>
                </a:solidFill>
                <a:latin typeface="Sharp Grotesk Book 15" panose="00000506000000000000" pitchFamily="50" charset="0"/>
                <a:hlinkClick r:id="rId6"/>
              </a:rPr>
              <a:t>h.rousse@theategerardphilipe.com</a:t>
            </a:r>
            <a:endParaRPr lang="fr-FR" sz="900" dirty="0">
              <a:solidFill>
                <a:schemeClr val="bg1"/>
              </a:solidFill>
              <a:latin typeface="Sharp Grotesk Book 15" panose="00000506000000000000" pitchFamily="50" charset="0"/>
            </a:endParaRPr>
          </a:p>
        </p:txBody>
      </p:sp>
      <p:sp>
        <p:nvSpPr>
          <p:cNvPr id="27" name="Rectangle 26">
            <a:hlinkClick r:id="rId5" action="ppaction://hlinksldjump"/>
          </p:cNvPr>
          <p:cNvSpPr/>
          <p:nvPr/>
        </p:nvSpPr>
        <p:spPr>
          <a:xfrm>
            <a:off x="7585662" y="1480028"/>
            <a:ext cx="1238976" cy="315353"/>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Alice Zeniter</a:t>
            </a:r>
            <a:endParaRPr lang="fr-FR" sz="1100" dirty="0">
              <a:solidFill>
                <a:schemeClr val="bg1"/>
              </a:solidFill>
              <a:latin typeface="Sharp Grotesk Medium 20" panose="00000600000000000000" pitchFamily="50" charset="0"/>
            </a:endParaRPr>
          </a:p>
        </p:txBody>
      </p:sp>
      <p:sp>
        <p:nvSpPr>
          <p:cNvPr id="28" name="Rectangle 27">
            <a:hlinkClick r:id="rId5" action="ppaction://hlinksldjump"/>
          </p:cNvPr>
          <p:cNvSpPr/>
          <p:nvPr/>
        </p:nvSpPr>
        <p:spPr>
          <a:xfrm>
            <a:off x="3268180" y="1503706"/>
            <a:ext cx="1747049" cy="343211"/>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Note d’intention</a:t>
            </a:r>
            <a:endParaRPr lang="fr-FR" sz="1100" dirty="0">
              <a:solidFill>
                <a:schemeClr val="bg1"/>
              </a:solidFill>
              <a:latin typeface="Sharp Grotesk Medium 20" panose="00000600000000000000" pitchFamily="50" charset="0"/>
            </a:endParaRPr>
          </a:p>
        </p:txBody>
      </p:sp>
      <p:sp>
        <p:nvSpPr>
          <p:cNvPr id="29" name="Rectangle 28">
            <a:hlinkClick r:id="rId5" action="ppaction://hlinksldjump"/>
          </p:cNvPr>
          <p:cNvSpPr/>
          <p:nvPr/>
        </p:nvSpPr>
        <p:spPr>
          <a:xfrm>
            <a:off x="5333376" y="902922"/>
            <a:ext cx="1375122" cy="455037"/>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La compagnie  La Ronde Nuit</a:t>
            </a:r>
            <a:endParaRPr lang="fr-FR" sz="1100" dirty="0">
              <a:solidFill>
                <a:schemeClr val="bg1"/>
              </a:solidFill>
              <a:latin typeface="Sharp Grotesk Medium 20" panose="00000600000000000000" pitchFamily="50" charset="0"/>
            </a:endParaRPr>
          </a:p>
        </p:txBody>
      </p:sp>
      <p:sp>
        <p:nvSpPr>
          <p:cNvPr id="30" name="Rectangle 29">
            <a:hlinkClick r:id="rId5" action="ppaction://hlinksldjump"/>
          </p:cNvPr>
          <p:cNvSpPr/>
          <p:nvPr/>
        </p:nvSpPr>
        <p:spPr>
          <a:xfrm>
            <a:off x="5426703" y="1505982"/>
            <a:ext cx="1678512" cy="315353"/>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Résumé de l’histoire</a:t>
            </a:r>
            <a:endParaRPr lang="fr-FR" sz="1100" dirty="0">
              <a:solidFill>
                <a:schemeClr val="bg1"/>
              </a:solidFill>
              <a:latin typeface="Sharp Grotesk Medium 20" panose="00000600000000000000" pitchFamily="50" charset="0"/>
            </a:endParaRPr>
          </a:p>
        </p:txBody>
      </p:sp>
      <p:sp>
        <p:nvSpPr>
          <p:cNvPr id="31" name="Connecteur droit avec flèche 50"/>
          <p:cNvSpPr/>
          <p:nvPr/>
        </p:nvSpPr>
        <p:spPr>
          <a:xfrm flipV="1">
            <a:off x="2921309" y="1123360"/>
            <a:ext cx="238992" cy="216003"/>
          </a:xfrm>
          <a:prstGeom prst="line">
            <a:avLst/>
          </a:prstGeom>
          <a:ln w="38100">
            <a:solidFill>
              <a:srgbClr val="00B0F0"/>
            </a:solidFill>
            <a:tailEnd type="triangle"/>
          </a:ln>
        </p:spPr>
        <p:txBody>
          <a:bodyPr lIns="45718" tIns="45718" rIns="45718" bIns="45718"/>
          <a:lstStyle/>
          <a:p>
            <a:endParaRPr dirty="0"/>
          </a:p>
        </p:txBody>
      </p:sp>
      <p:sp>
        <p:nvSpPr>
          <p:cNvPr id="32" name="Connecteur droit avec flèche 50"/>
          <p:cNvSpPr/>
          <p:nvPr/>
        </p:nvSpPr>
        <p:spPr>
          <a:xfrm>
            <a:off x="2918685" y="1429612"/>
            <a:ext cx="241616" cy="208093"/>
          </a:xfrm>
          <a:prstGeom prst="line">
            <a:avLst/>
          </a:prstGeom>
          <a:ln w="38100">
            <a:solidFill>
              <a:srgbClr val="00B0F0"/>
            </a:solidFill>
            <a:tailEnd type="triangle"/>
          </a:ln>
        </p:spPr>
        <p:txBody>
          <a:bodyPr lIns="45718" tIns="45718" rIns="45718" bIns="45718"/>
          <a:lstStyle/>
          <a:p>
            <a:endParaRPr dirty="0"/>
          </a:p>
        </p:txBody>
      </p:sp>
      <p:sp>
        <p:nvSpPr>
          <p:cNvPr id="33" name="Connecteur droit avec flèche 50"/>
          <p:cNvSpPr/>
          <p:nvPr/>
        </p:nvSpPr>
        <p:spPr>
          <a:xfrm>
            <a:off x="4956182" y="1120680"/>
            <a:ext cx="302146" cy="2680"/>
          </a:xfrm>
          <a:prstGeom prst="line">
            <a:avLst/>
          </a:prstGeom>
          <a:ln w="38100">
            <a:solidFill>
              <a:srgbClr val="00B0F0"/>
            </a:solidFill>
            <a:tailEnd type="triangle"/>
          </a:ln>
        </p:spPr>
        <p:txBody>
          <a:bodyPr lIns="45718" tIns="45718" rIns="45718" bIns="45718"/>
          <a:lstStyle/>
          <a:p>
            <a:endParaRPr dirty="0"/>
          </a:p>
        </p:txBody>
      </p:sp>
      <p:sp>
        <p:nvSpPr>
          <p:cNvPr id="34" name="Connecteur droit avec flèche 50"/>
          <p:cNvSpPr/>
          <p:nvPr/>
        </p:nvSpPr>
        <p:spPr>
          <a:xfrm>
            <a:off x="5075825" y="1672536"/>
            <a:ext cx="302146" cy="2680"/>
          </a:xfrm>
          <a:prstGeom prst="line">
            <a:avLst/>
          </a:prstGeom>
          <a:ln w="38100">
            <a:solidFill>
              <a:srgbClr val="00B0F0"/>
            </a:solidFill>
            <a:tailEnd type="triangle"/>
          </a:ln>
        </p:spPr>
        <p:txBody>
          <a:bodyPr lIns="45718" tIns="45718" rIns="45718" bIns="45718"/>
          <a:lstStyle/>
          <a:p>
            <a:endParaRPr dirty="0"/>
          </a:p>
        </p:txBody>
      </p:sp>
      <p:sp>
        <p:nvSpPr>
          <p:cNvPr id="35" name="Connecteur droit avec flèche 50"/>
          <p:cNvSpPr/>
          <p:nvPr/>
        </p:nvSpPr>
        <p:spPr>
          <a:xfrm>
            <a:off x="7202665" y="1637705"/>
            <a:ext cx="302146" cy="2680"/>
          </a:xfrm>
          <a:prstGeom prst="line">
            <a:avLst/>
          </a:prstGeom>
          <a:ln w="38100">
            <a:solidFill>
              <a:srgbClr val="00B0F0"/>
            </a:solidFill>
            <a:tailEnd type="triangle"/>
          </a:ln>
        </p:spPr>
        <p:txBody>
          <a:bodyPr lIns="45718" tIns="45718" rIns="45718" bIns="45718"/>
          <a:lstStyle/>
          <a:p>
            <a:endParaRPr dirty="0"/>
          </a:p>
        </p:txBody>
      </p:sp>
      <p:sp>
        <p:nvSpPr>
          <p:cNvPr id="36" name="Rectangle 35">
            <a:hlinkClick r:id="rId5" action="ppaction://hlinksldjump"/>
          </p:cNvPr>
          <p:cNvSpPr/>
          <p:nvPr/>
        </p:nvSpPr>
        <p:spPr>
          <a:xfrm>
            <a:off x="3720422" y="4344533"/>
            <a:ext cx="1612954" cy="381252"/>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La (ré-)écriture</a:t>
            </a:r>
            <a:endParaRPr lang="fr-FR" sz="1100" dirty="0">
              <a:solidFill>
                <a:schemeClr val="bg1"/>
              </a:solidFill>
              <a:latin typeface="Sharp Grotesk Medium 20" panose="00000600000000000000" pitchFamily="50" charset="0"/>
            </a:endParaRPr>
          </a:p>
        </p:txBody>
      </p:sp>
      <p:sp>
        <p:nvSpPr>
          <p:cNvPr id="37" name="Rectangle 36">
            <a:hlinkClick r:id="rId5" action="ppaction://hlinksldjump"/>
          </p:cNvPr>
          <p:cNvSpPr/>
          <p:nvPr/>
        </p:nvSpPr>
        <p:spPr>
          <a:xfrm>
            <a:off x="3813749" y="5006935"/>
            <a:ext cx="1612954" cy="343211"/>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Les personnages</a:t>
            </a:r>
            <a:endParaRPr lang="fr-FR" sz="1100" dirty="0">
              <a:solidFill>
                <a:schemeClr val="bg1"/>
              </a:solidFill>
              <a:latin typeface="Sharp Grotesk Medium 20" panose="00000600000000000000" pitchFamily="50" charset="0"/>
            </a:endParaRPr>
          </a:p>
        </p:txBody>
      </p:sp>
      <p:sp>
        <p:nvSpPr>
          <p:cNvPr id="38" name="Rectangle 37">
            <a:hlinkClick r:id="rId5" action="ppaction://hlinksldjump"/>
          </p:cNvPr>
          <p:cNvSpPr/>
          <p:nvPr/>
        </p:nvSpPr>
        <p:spPr>
          <a:xfrm>
            <a:off x="5927779" y="5006934"/>
            <a:ext cx="1612954" cy="343212"/>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 choix du décors</a:t>
            </a:r>
            <a:endParaRPr lang="fr-FR" sz="1100" dirty="0">
              <a:solidFill>
                <a:schemeClr val="bg1"/>
              </a:solidFill>
              <a:latin typeface="Sharp Grotesk Medium 20" panose="00000600000000000000" pitchFamily="50" charset="0"/>
            </a:endParaRPr>
          </a:p>
        </p:txBody>
      </p:sp>
      <p:sp>
        <p:nvSpPr>
          <p:cNvPr id="39" name="Rectangle 38">
            <a:hlinkClick r:id="rId5" action="ppaction://hlinksldjump"/>
          </p:cNvPr>
          <p:cNvSpPr/>
          <p:nvPr/>
        </p:nvSpPr>
        <p:spPr>
          <a:xfrm>
            <a:off x="5847102" y="3941323"/>
            <a:ext cx="1612954" cy="367672"/>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Thèmes principaux</a:t>
            </a:r>
            <a:endParaRPr lang="fr-FR" sz="1100" dirty="0">
              <a:solidFill>
                <a:schemeClr val="bg1"/>
              </a:solidFill>
              <a:latin typeface="Sharp Grotesk Medium 20" panose="00000600000000000000" pitchFamily="50" charset="0"/>
            </a:endParaRPr>
          </a:p>
        </p:txBody>
      </p:sp>
      <p:sp>
        <p:nvSpPr>
          <p:cNvPr id="40" name="Connecteur droit avec flèche 50"/>
          <p:cNvSpPr/>
          <p:nvPr/>
        </p:nvSpPr>
        <p:spPr>
          <a:xfrm flipV="1">
            <a:off x="3414271" y="4557135"/>
            <a:ext cx="238992" cy="216003"/>
          </a:xfrm>
          <a:prstGeom prst="line">
            <a:avLst/>
          </a:prstGeom>
          <a:ln w="38100">
            <a:solidFill>
              <a:srgbClr val="00B0F0"/>
            </a:solidFill>
            <a:tailEnd type="triangle"/>
          </a:ln>
        </p:spPr>
        <p:txBody>
          <a:bodyPr lIns="45718" tIns="45718" rIns="45718" bIns="45718"/>
          <a:lstStyle/>
          <a:p>
            <a:endParaRPr dirty="0"/>
          </a:p>
        </p:txBody>
      </p:sp>
      <p:sp>
        <p:nvSpPr>
          <p:cNvPr id="41" name="Connecteur droit avec flèche 50"/>
          <p:cNvSpPr/>
          <p:nvPr/>
        </p:nvSpPr>
        <p:spPr>
          <a:xfrm>
            <a:off x="3436816" y="4954160"/>
            <a:ext cx="326378" cy="224381"/>
          </a:xfrm>
          <a:prstGeom prst="line">
            <a:avLst/>
          </a:prstGeom>
          <a:ln w="38100">
            <a:solidFill>
              <a:srgbClr val="00B0F0"/>
            </a:solidFill>
            <a:tailEnd type="triangle"/>
          </a:ln>
        </p:spPr>
        <p:txBody>
          <a:bodyPr lIns="45718" tIns="45718" rIns="45718" bIns="45718"/>
          <a:lstStyle/>
          <a:p>
            <a:endParaRPr dirty="0"/>
          </a:p>
        </p:txBody>
      </p:sp>
      <p:sp>
        <p:nvSpPr>
          <p:cNvPr id="42" name="Connecteur droit avec flèche 50"/>
          <p:cNvSpPr/>
          <p:nvPr/>
        </p:nvSpPr>
        <p:spPr>
          <a:xfrm flipV="1">
            <a:off x="5435167" y="4134784"/>
            <a:ext cx="346996" cy="309523"/>
          </a:xfrm>
          <a:prstGeom prst="line">
            <a:avLst/>
          </a:prstGeom>
          <a:ln w="38100">
            <a:solidFill>
              <a:srgbClr val="00B0F0"/>
            </a:solidFill>
            <a:tailEnd type="triangle"/>
          </a:ln>
        </p:spPr>
        <p:txBody>
          <a:bodyPr lIns="45718" tIns="45718" rIns="45718" bIns="45718"/>
          <a:lstStyle/>
          <a:p>
            <a:endParaRPr dirty="0"/>
          </a:p>
        </p:txBody>
      </p:sp>
      <p:sp>
        <p:nvSpPr>
          <p:cNvPr id="43" name="Connecteur droit avec flèche 50"/>
          <p:cNvSpPr/>
          <p:nvPr/>
        </p:nvSpPr>
        <p:spPr>
          <a:xfrm flipV="1">
            <a:off x="5473352" y="5178541"/>
            <a:ext cx="411935" cy="0"/>
          </a:xfrm>
          <a:prstGeom prst="line">
            <a:avLst/>
          </a:prstGeom>
          <a:ln w="38100">
            <a:solidFill>
              <a:srgbClr val="00B0F0"/>
            </a:solidFill>
            <a:tailEnd type="triangle"/>
          </a:ln>
        </p:spPr>
        <p:txBody>
          <a:bodyPr lIns="45718" tIns="45718" rIns="45718" bIns="45718"/>
          <a:lstStyle/>
          <a:p>
            <a:endParaRPr dirty="0"/>
          </a:p>
        </p:txBody>
      </p:sp>
      <p:sp>
        <p:nvSpPr>
          <p:cNvPr id="44" name="Connecteur droit avec flèche 50"/>
          <p:cNvSpPr/>
          <p:nvPr/>
        </p:nvSpPr>
        <p:spPr>
          <a:xfrm>
            <a:off x="5486069" y="4592821"/>
            <a:ext cx="328207" cy="0"/>
          </a:xfrm>
          <a:prstGeom prst="line">
            <a:avLst/>
          </a:prstGeom>
          <a:ln w="38100">
            <a:solidFill>
              <a:srgbClr val="00B0F0"/>
            </a:solidFill>
            <a:tailEnd type="triangle"/>
          </a:ln>
        </p:spPr>
        <p:txBody>
          <a:bodyPr lIns="45718" tIns="45718" rIns="45718" bIns="45718"/>
          <a:lstStyle/>
          <a:p>
            <a:endParaRPr dirty="0"/>
          </a:p>
        </p:txBody>
      </p:sp>
      <p:sp>
        <p:nvSpPr>
          <p:cNvPr id="45" name="Rectangle 44">
            <a:hlinkClick r:id="rId5" action="ppaction://hlinksldjump"/>
          </p:cNvPr>
          <p:cNvSpPr/>
          <p:nvPr/>
        </p:nvSpPr>
        <p:spPr>
          <a:xfrm>
            <a:off x="5927779" y="4442416"/>
            <a:ext cx="1612954" cy="377811"/>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Temporalités et lieux</a:t>
            </a:r>
            <a:endParaRPr lang="fr-FR" sz="1100" dirty="0">
              <a:solidFill>
                <a:schemeClr val="bg1"/>
              </a:solidFill>
              <a:latin typeface="Sharp Grotesk Medium 20" panose="00000600000000000000" pitchFamily="50" charset="0"/>
            </a:endParaRPr>
          </a:p>
        </p:txBody>
      </p:sp>
      <p:sp>
        <p:nvSpPr>
          <p:cNvPr id="46" name="Connecteur droit avec flèche 50"/>
          <p:cNvSpPr/>
          <p:nvPr/>
        </p:nvSpPr>
        <p:spPr>
          <a:xfrm flipV="1">
            <a:off x="3266765" y="2658242"/>
            <a:ext cx="238992" cy="216003"/>
          </a:xfrm>
          <a:prstGeom prst="line">
            <a:avLst/>
          </a:prstGeom>
          <a:ln w="38100">
            <a:solidFill>
              <a:srgbClr val="00B0F0"/>
            </a:solidFill>
            <a:tailEnd type="triangle"/>
          </a:ln>
        </p:spPr>
        <p:txBody>
          <a:bodyPr lIns="45718" tIns="45718" rIns="45718" bIns="45718"/>
          <a:lstStyle/>
          <a:p>
            <a:endParaRPr dirty="0"/>
          </a:p>
        </p:txBody>
      </p:sp>
      <p:sp>
        <p:nvSpPr>
          <p:cNvPr id="47" name="Rectangle 46">
            <a:hlinkClick r:id="rId5" action="ppaction://hlinksldjump"/>
          </p:cNvPr>
          <p:cNvSpPr/>
          <p:nvPr/>
        </p:nvSpPr>
        <p:spPr>
          <a:xfrm>
            <a:off x="3608668" y="2367023"/>
            <a:ext cx="1724708" cy="416814"/>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 contexte colonial</a:t>
            </a:r>
            <a:endParaRPr lang="fr-FR" sz="1100" dirty="0">
              <a:solidFill>
                <a:schemeClr val="bg1"/>
              </a:solidFill>
              <a:latin typeface="Sharp Grotesk Medium 20" panose="00000600000000000000" pitchFamily="50" charset="0"/>
            </a:endParaRPr>
          </a:p>
        </p:txBody>
      </p:sp>
      <p:sp>
        <p:nvSpPr>
          <p:cNvPr id="48" name="Connecteur droit avec flèche 50"/>
          <p:cNvSpPr/>
          <p:nvPr/>
        </p:nvSpPr>
        <p:spPr>
          <a:xfrm flipV="1">
            <a:off x="5426703" y="2548548"/>
            <a:ext cx="340924" cy="17239"/>
          </a:xfrm>
          <a:prstGeom prst="line">
            <a:avLst/>
          </a:prstGeom>
          <a:ln w="38100">
            <a:solidFill>
              <a:srgbClr val="00B0F0"/>
            </a:solidFill>
            <a:tailEnd type="triangle"/>
          </a:ln>
        </p:spPr>
        <p:txBody>
          <a:bodyPr lIns="45718" tIns="45718" rIns="45718" bIns="45718"/>
          <a:lstStyle/>
          <a:p>
            <a:endParaRPr dirty="0"/>
          </a:p>
        </p:txBody>
      </p:sp>
      <p:sp>
        <p:nvSpPr>
          <p:cNvPr id="49" name="Rectangle 48">
            <a:hlinkClick r:id="rId5" action="ppaction://hlinksldjump"/>
          </p:cNvPr>
          <p:cNvSpPr/>
          <p:nvPr/>
        </p:nvSpPr>
        <p:spPr>
          <a:xfrm>
            <a:off x="5860954" y="2339385"/>
            <a:ext cx="1724708" cy="416814"/>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La guerre d’Algérie</a:t>
            </a:r>
            <a:endParaRPr lang="fr-FR" sz="1100" dirty="0">
              <a:solidFill>
                <a:schemeClr val="bg1"/>
              </a:solidFill>
              <a:latin typeface="Sharp Grotesk Medium 20" panose="00000600000000000000" pitchFamily="50" charset="0"/>
            </a:endParaRPr>
          </a:p>
        </p:txBody>
      </p:sp>
      <p:sp>
        <p:nvSpPr>
          <p:cNvPr id="50" name="Connecteur droit avec flèche 50"/>
          <p:cNvSpPr/>
          <p:nvPr/>
        </p:nvSpPr>
        <p:spPr>
          <a:xfrm>
            <a:off x="3243809" y="3055266"/>
            <a:ext cx="409454" cy="47353"/>
          </a:xfrm>
          <a:prstGeom prst="line">
            <a:avLst/>
          </a:prstGeom>
          <a:ln w="38100">
            <a:solidFill>
              <a:srgbClr val="00B0F0"/>
            </a:solidFill>
            <a:tailEnd type="triangle"/>
          </a:ln>
        </p:spPr>
        <p:txBody>
          <a:bodyPr lIns="45718" tIns="45718" rIns="45718" bIns="45718"/>
          <a:lstStyle/>
          <a:p>
            <a:endParaRPr dirty="0"/>
          </a:p>
        </p:txBody>
      </p:sp>
      <p:sp>
        <p:nvSpPr>
          <p:cNvPr id="51" name="Rectangle 50">
            <a:hlinkClick r:id="rId5" action="ppaction://hlinksldjump"/>
          </p:cNvPr>
          <p:cNvSpPr/>
          <p:nvPr/>
        </p:nvSpPr>
        <p:spPr>
          <a:xfrm>
            <a:off x="3715989" y="2964859"/>
            <a:ext cx="1641200" cy="530606"/>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Les différents acteurs de la Guerre d’Algerie</a:t>
            </a:r>
            <a:endParaRPr lang="fr-FR" sz="1100" dirty="0">
              <a:solidFill>
                <a:schemeClr val="bg1"/>
              </a:solidFill>
              <a:latin typeface="Sharp Grotesk Medium 20" panose="00000600000000000000" pitchFamily="50" charset="0"/>
            </a:endParaRPr>
          </a:p>
        </p:txBody>
      </p:sp>
      <p:sp>
        <p:nvSpPr>
          <p:cNvPr id="52" name="Connecteur droit avec flèche 50"/>
          <p:cNvSpPr/>
          <p:nvPr/>
        </p:nvSpPr>
        <p:spPr>
          <a:xfrm flipV="1">
            <a:off x="5383072" y="3178066"/>
            <a:ext cx="340924" cy="17239"/>
          </a:xfrm>
          <a:prstGeom prst="line">
            <a:avLst/>
          </a:prstGeom>
          <a:ln w="38100">
            <a:solidFill>
              <a:srgbClr val="00B0F0"/>
            </a:solidFill>
            <a:tailEnd type="triangle"/>
          </a:ln>
        </p:spPr>
        <p:txBody>
          <a:bodyPr lIns="45718" tIns="45718" rIns="45718" bIns="45718"/>
          <a:lstStyle/>
          <a:p>
            <a:endParaRPr dirty="0"/>
          </a:p>
        </p:txBody>
      </p:sp>
      <p:sp>
        <p:nvSpPr>
          <p:cNvPr id="53" name="Rectangle 52">
            <a:hlinkClick r:id="rId5" action="ppaction://hlinksldjump"/>
          </p:cNvPr>
          <p:cNvSpPr/>
          <p:nvPr/>
        </p:nvSpPr>
        <p:spPr>
          <a:xfrm>
            <a:off x="5765560" y="2950762"/>
            <a:ext cx="1885876" cy="512653"/>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Les Harkis</a:t>
            </a:r>
            <a:endParaRPr lang="fr-FR" sz="1100" dirty="0">
              <a:solidFill>
                <a:schemeClr val="bg1"/>
              </a:solidFill>
              <a:latin typeface="Sharp Grotesk Medium 20" panose="00000600000000000000" pitchFamily="50" charset="0"/>
            </a:endParaRPr>
          </a:p>
        </p:txBody>
      </p:sp>
      <p:sp>
        <p:nvSpPr>
          <p:cNvPr id="54" name="Rectangle 53">
            <a:hlinkClick r:id="rId5" action="ppaction://hlinksldjump"/>
          </p:cNvPr>
          <p:cNvSpPr/>
          <p:nvPr/>
        </p:nvSpPr>
        <p:spPr>
          <a:xfrm>
            <a:off x="8059807" y="2982812"/>
            <a:ext cx="1752013" cy="512653"/>
          </a:xfrm>
          <a:prstGeom prst="rect">
            <a:avLst/>
          </a:prstGeom>
          <a:solidFill>
            <a:srgbClr val="00B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latin typeface="Sharp Grotesk Medium 20" panose="00000600000000000000" pitchFamily="50" charset="0"/>
              </a:rPr>
              <a:t>Le sort des Harkis après la guerre</a:t>
            </a:r>
            <a:endParaRPr lang="fr-FR" sz="1100" dirty="0">
              <a:solidFill>
                <a:schemeClr val="bg1"/>
              </a:solidFill>
              <a:latin typeface="Sharp Grotesk Medium 20" panose="00000600000000000000" pitchFamily="50" charset="0"/>
            </a:endParaRPr>
          </a:p>
        </p:txBody>
      </p:sp>
      <p:sp>
        <p:nvSpPr>
          <p:cNvPr id="55" name="Connecteur droit avec flèche 50"/>
          <p:cNvSpPr/>
          <p:nvPr/>
        </p:nvSpPr>
        <p:spPr>
          <a:xfrm flipV="1">
            <a:off x="7693000" y="3207088"/>
            <a:ext cx="340924" cy="17239"/>
          </a:xfrm>
          <a:prstGeom prst="line">
            <a:avLst/>
          </a:prstGeom>
          <a:ln w="38100">
            <a:solidFill>
              <a:srgbClr val="00B0F0"/>
            </a:solidFill>
            <a:tailEnd type="triangle"/>
          </a:ln>
        </p:spPr>
        <p:txBody>
          <a:bodyPr lIns="45718" tIns="45718" rIns="45718" bIns="45718"/>
          <a:lstStyle/>
          <a:p>
            <a:endParaRPr dirty="0"/>
          </a:p>
        </p:txBody>
      </p:sp>
    </p:spTree>
    <p:extLst>
      <p:ext uri="{BB962C8B-B14F-4D97-AF65-F5344CB8AC3E}">
        <p14:creationId xmlns:p14="http://schemas.microsoft.com/office/powerpoint/2010/main" val="265294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A1580ED1-8B9B-4DF3-B092-AD7D9D1A6A20}"/>
              </a:ext>
            </a:extLst>
          </p:cNvPr>
          <p:cNvSpPr/>
          <p:nvPr/>
        </p:nvSpPr>
        <p:spPr>
          <a:xfrm>
            <a:off x="475810" y="380634"/>
            <a:ext cx="4674386" cy="6043094"/>
          </a:xfrm>
          <a:prstGeom prst="rect">
            <a:avLst/>
          </a:prstGeom>
          <a:solidFill>
            <a:srgbClr val="FFFFFF"/>
          </a:solidFill>
          <a:ln w="38100" cap="flat">
            <a:solidFill>
              <a:srgbClr val="000000"/>
            </a:solidFill>
            <a:prstDash val="solid"/>
            <a:round/>
          </a:ln>
          <a:effectLst/>
        </p:spPr>
        <p:txBody>
          <a:bodyPr wrap="square" lIns="45718" tIns="45718" rIns="45718" bIns="45718" numCol="1" anchor="ctr">
            <a:noAutofit/>
          </a:bodyPr>
          <a:lstStyle/>
          <a:p>
            <a:pPr algn="l">
              <a:defRPr sz="1600" b="0">
                <a:solidFill>
                  <a:srgbClr val="000000"/>
                </a:solidFill>
                <a:latin typeface="+mn-lt"/>
                <a:ea typeface="+mn-ea"/>
                <a:cs typeface="+mn-cs"/>
                <a:sym typeface="Sharp Grotesk Medium 20"/>
              </a:defRPr>
            </a:pPr>
            <a:endParaRPr dirty="0"/>
          </a:p>
        </p:txBody>
      </p:sp>
      <p:sp>
        <p:nvSpPr>
          <p:cNvPr id="10" name="ZoneTexte 4">
            <a:extLst>
              <a:ext uri="{FF2B5EF4-FFF2-40B4-BE49-F238E27FC236}">
                <a16:creationId xmlns:a16="http://schemas.microsoft.com/office/drawing/2014/main" id="{83505C5C-4C8B-43B1-94E3-B7D2F4FCE1C8}"/>
              </a:ext>
            </a:extLst>
          </p:cNvPr>
          <p:cNvSpPr txBox="1"/>
          <p:nvPr/>
        </p:nvSpPr>
        <p:spPr>
          <a:xfrm>
            <a:off x="1169259" y="380389"/>
            <a:ext cx="2997843"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l">
              <a:defRPr sz="1600">
                <a:solidFill>
                  <a:srgbClr val="000000"/>
                </a:solidFill>
                <a:latin typeface="Sharp Grotesk Medium 25"/>
                <a:ea typeface="Sharp Grotesk Medium 25"/>
                <a:cs typeface="Sharp Grotesk Medium 25"/>
                <a:sym typeface="Sharp Grotesk Medium 25"/>
              </a:defRPr>
            </a:lvl1pPr>
          </a:lstStyle>
          <a:p>
            <a:r>
              <a:rPr lang="fr-FR" sz="1800" dirty="0">
                <a:latin typeface="Sharp Grotesk Medium 25" panose="00000605000000000000" pitchFamily="50" charset="0"/>
              </a:rPr>
              <a:t>Sabrina </a:t>
            </a:r>
            <a:r>
              <a:rPr lang="fr-FR" sz="1800" dirty="0" err="1">
                <a:latin typeface="Sharp Grotesk Medium 25" panose="00000605000000000000" pitchFamily="50" charset="0"/>
              </a:rPr>
              <a:t>Kouroughli</a:t>
            </a:r>
            <a:r>
              <a:rPr lang="fr-FR" sz="1800" dirty="0">
                <a:latin typeface="Sharp Grotesk Medium 25" panose="00000605000000000000" pitchFamily="50" charset="0"/>
              </a:rPr>
              <a:t> </a:t>
            </a:r>
          </a:p>
        </p:txBody>
      </p:sp>
      <p:sp>
        <p:nvSpPr>
          <p:cNvPr id="11" name="ZoneTexte 5">
            <a:extLst>
              <a:ext uri="{FF2B5EF4-FFF2-40B4-BE49-F238E27FC236}">
                <a16:creationId xmlns:a16="http://schemas.microsoft.com/office/drawing/2014/main" id="{0242D10F-5AE7-4371-9CD7-D1E2F77093D0}"/>
              </a:ext>
            </a:extLst>
          </p:cNvPr>
          <p:cNvSpPr txBox="1"/>
          <p:nvPr/>
        </p:nvSpPr>
        <p:spPr>
          <a:xfrm>
            <a:off x="7396349" y="303445"/>
            <a:ext cx="2160000" cy="523216"/>
          </a:xfrm>
          <a:prstGeom prst="rect">
            <a:avLst/>
          </a:prstGeom>
          <a:solidFill>
            <a:srgbClr val="00B0F0"/>
          </a:solidFill>
          <a:ln w="38100">
            <a:solidFill>
              <a:srgbClr val="000000"/>
            </a:solidFill>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defRPr sz="1800" b="0">
                <a:solidFill>
                  <a:srgbClr val="000000"/>
                </a:solidFill>
                <a:latin typeface="Sharp Grotesk Medium 25"/>
                <a:ea typeface="Sharp Grotesk Medium 25"/>
                <a:cs typeface="Sharp Grotesk Medium 25"/>
                <a:sym typeface="Sharp Grotesk Medium 25"/>
              </a:defRPr>
            </a:lvl1pPr>
          </a:lstStyle>
          <a:p>
            <a:r>
              <a:rPr sz="2800" b="1" dirty="0">
                <a:latin typeface="+mn-lt"/>
              </a:rPr>
              <a:t> Présentation</a:t>
            </a:r>
          </a:p>
        </p:txBody>
      </p:sp>
      <p:sp>
        <p:nvSpPr>
          <p:cNvPr id="13" name="ZoneTexte 12">
            <a:extLst>
              <a:ext uri="{FF2B5EF4-FFF2-40B4-BE49-F238E27FC236}">
                <a16:creationId xmlns:a16="http://schemas.microsoft.com/office/drawing/2014/main" id="{F1B46548-4E2D-48FC-B9EF-46E0B74D4E9E}"/>
              </a:ext>
            </a:extLst>
          </p:cNvPr>
          <p:cNvSpPr txBox="1"/>
          <p:nvPr/>
        </p:nvSpPr>
        <p:spPr>
          <a:xfrm>
            <a:off x="561892" y="785268"/>
            <a:ext cx="4607143" cy="533991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r>
              <a:rPr lang="it-IT" sz="1100" b="0" dirty="0"/>
              <a:t>Après une formation de danse classique et contemporaine au Conservatoire, Sabrina Kouroughli est diplomée du Conservatoire national supérieur d’art dramatique en 2004.</a:t>
            </a:r>
            <a:endParaRPr lang="fr-FR" sz="1100" b="0" dirty="0"/>
          </a:p>
          <a:p>
            <a:endParaRPr lang="it-IT" sz="1100" b="0" dirty="0"/>
          </a:p>
          <a:p>
            <a:r>
              <a:rPr lang="it-IT" sz="1100" dirty="0"/>
              <a:t>2005 – elle travaille sous la direction de Joel Jouanneau et obtient la nomination de Révélation meilleure comédienne aux Molières pour le spectacle </a:t>
            </a:r>
            <a:r>
              <a:rPr lang="it-IT" sz="1100" i="1" dirty="0"/>
              <a:t>J’étais dans ma maison et j’attendais que la pluie vienne</a:t>
            </a:r>
          </a:p>
          <a:p>
            <a:endParaRPr lang="it-IT" sz="1100" b="0" dirty="0"/>
          </a:p>
          <a:p>
            <a:r>
              <a:rPr lang="it-IT" sz="1100" dirty="0"/>
              <a:t>2012 – elle écrit «Retour en loge», texte dramatique qui recoit les Encouragements du Centre National du Thé</a:t>
            </a:r>
            <a:r>
              <a:rPr lang="fr-FR" sz="1100" dirty="0"/>
              <a:t>âtre</a:t>
            </a:r>
            <a:r>
              <a:rPr lang="it-IT" sz="1100" dirty="0"/>
              <a:t> </a:t>
            </a:r>
          </a:p>
          <a:p>
            <a:endParaRPr lang="fr-FR" sz="1100" b="0" dirty="0"/>
          </a:p>
          <a:p>
            <a:r>
              <a:rPr lang="fr-FR" sz="1100" b="0" dirty="0"/>
              <a:t>2014 – Sabrina </a:t>
            </a:r>
            <a:r>
              <a:rPr lang="fr-FR" sz="1100" b="0" dirty="0" err="1"/>
              <a:t>Kouroughli</a:t>
            </a:r>
            <a:r>
              <a:rPr lang="fr-FR" sz="1100" b="0" dirty="0"/>
              <a:t> et Ga</a:t>
            </a:r>
            <a:r>
              <a:rPr lang="fr-FR" sz="1100" dirty="0"/>
              <a:t>ëtan </a:t>
            </a:r>
            <a:r>
              <a:rPr lang="it-IT" sz="1100" dirty="0"/>
              <a:t>Vassart fondent la Compagnie La Ronde de Nuit. </a:t>
            </a:r>
            <a:r>
              <a:rPr lang="fr-FR" sz="1100" dirty="0"/>
              <a:t>Ils proposent une trilogie autour des grandes héroïnes de la littérature en quête d'émancipation et de liberté.</a:t>
            </a:r>
          </a:p>
          <a:p>
            <a:endParaRPr lang="fr-FR" sz="1100" b="0" dirty="0"/>
          </a:p>
          <a:p>
            <a:r>
              <a:rPr lang="fr-FR" sz="1100" b="0" dirty="0"/>
              <a:t>2015 – Sabrina </a:t>
            </a:r>
            <a:r>
              <a:rPr lang="fr-FR" sz="1100" b="0" dirty="0" err="1"/>
              <a:t>Kouroughli</a:t>
            </a:r>
            <a:r>
              <a:rPr lang="fr-FR" sz="1100" b="0" dirty="0"/>
              <a:t> joue dans </a:t>
            </a:r>
            <a:r>
              <a:rPr lang="fr-FR" sz="1100" b="0" i="1" dirty="0"/>
              <a:t>Anna </a:t>
            </a:r>
            <a:r>
              <a:rPr lang="fr-FR" sz="1100" b="0" i="1" dirty="0" err="1"/>
              <a:t>Karénine</a:t>
            </a:r>
            <a:r>
              <a:rPr lang="fr-FR" sz="1100" b="0" i="1" dirty="0"/>
              <a:t> – Les bals où on s’amuse n’existent plus pour moi</a:t>
            </a:r>
            <a:r>
              <a:rPr lang="fr-FR" sz="1100" b="0" dirty="0"/>
              <a:t> d’après Léon </a:t>
            </a:r>
            <a:r>
              <a:rPr lang="fr-FR" sz="1100" b="0" dirty="0" err="1"/>
              <a:t>TolstoÏ</a:t>
            </a:r>
            <a:r>
              <a:rPr lang="fr-FR" sz="1100" b="0" dirty="0"/>
              <a:t> </a:t>
            </a:r>
            <a:r>
              <a:rPr lang="fr-FR" sz="1100" dirty="0"/>
              <a:t>sous la direction de Gaëtan </a:t>
            </a:r>
            <a:r>
              <a:rPr lang="it-IT" sz="1100" dirty="0"/>
              <a:t>Vassart </a:t>
            </a:r>
            <a:r>
              <a:rPr lang="it-IT" sz="1100" b="0" dirty="0"/>
              <a:t>au Thé</a:t>
            </a:r>
            <a:r>
              <a:rPr lang="fr-FR" sz="1100" dirty="0"/>
              <a:t>âtre</a:t>
            </a:r>
            <a:r>
              <a:rPr lang="it-IT" sz="1100" dirty="0"/>
              <a:t> de la Temp</a:t>
            </a:r>
            <a:r>
              <a:rPr lang="fr-FR" sz="1100" dirty="0" err="1"/>
              <a:t>ête</a:t>
            </a:r>
            <a:r>
              <a:rPr lang="fr-FR" sz="1100" dirty="0"/>
              <a:t> et en </a:t>
            </a:r>
            <a:r>
              <a:rPr lang="fr-FR" sz="1100" dirty="0" err="1"/>
              <a:t>tourn</a:t>
            </a:r>
            <a:r>
              <a:rPr lang="it-IT" sz="1100" dirty="0"/>
              <a:t>ée </a:t>
            </a:r>
            <a:endParaRPr lang="fr-FR" sz="1100" b="0" dirty="0"/>
          </a:p>
          <a:p>
            <a:endParaRPr lang="fr-FR" sz="1100" b="0" dirty="0"/>
          </a:p>
          <a:p>
            <a:r>
              <a:rPr lang="fr-FR" sz="1100" b="0" dirty="0"/>
              <a:t>2018 – Sabrina </a:t>
            </a:r>
            <a:r>
              <a:rPr lang="fr-FR" sz="1100" b="0" dirty="0" err="1"/>
              <a:t>Kouroughli</a:t>
            </a:r>
            <a:r>
              <a:rPr lang="fr-FR" sz="1100" b="0" dirty="0"/>
              <a:t> joue dans </a:t>
            </a:r>
            <a:r>
              <a:rPr lang="fr-FR" sz="1100" b="0" i="1" dirty="0"/>
              <a:t>Mademoiselle Julie </a:t>
            </a:r>
            <a:r>
              <a:rPr lang="fr-FR" sz="1100" b="0" dirty="0"/>
              <a:t>à la Comédie de Picardie à Amiens, en coproduction avec la Scène nationale d’Albi</a:t>
            </a:r>
            <a:endParaRPr lang="it-IT" sz="1100" dirty="0"/>
          </a:p>
          <a:p>
            <a:endParaRPr lang="it-IT" sz="1100" dirty="0"/>
          </a:p>
          <a:p>
            <a:r>
              <a:rPr lang="it-IT" sz="1100" b="0" dirty="0"/>
              <a:t>2019 – Sabrina Kouroughli met en scène avec </a:t>
            </a:r>
            <a:r>
              <a:rPr lang="fr-FR" sz="1100" dirty="0"/>
              <a:t>Gaëtan </a:t>
            </a:r>
            <a:r>
              <a:rPr lang="it-IT" sz="1100" dirty="0"/>
              <a:t>Vassart </a:t>
            </a:r>
            <a:r>
              <a:rPr lang="it-IT" sz="1100" i="1" dirty="0"/>
              <a:t>Bérénice</a:t>
            </a:r>
            <a:r>
              <a:rPr lang="it-IT" sz="1100" dirty="0"/>
              <a:t> de Racine à la Manufacture des Oeillets, Théatre des Quartiers d’Ivry et le CDN du Val-de-Marne </a:t>
            </a:r>
          </a:p>
          <a:p>
            <a:r>
              <a:rPr lang="it-IT" sz="1100" dirty="0"/>
              <a:t>Ils sont aussi présélectionnés à la direction du CDN du Quai d’Angers, aux c</a:t>
            </a:r>
            <a:r>
              <a:rPr lang="fr-FR" sz="1100" dirty="0"/>
              <a:t>ô</a:t>
            </a:r>
            <a:r>
              <a:rPr lang="it-IT" sz="1100" dirty="0"/>
              <a:t>tés de Thomas Jolly Roland Auzet et Renaud Herbin </a:t>
            </a:r>
          </a:p>
          <a:p>
            <a:endParaRPr lang="it-IT" sz="1100" b="0" dirty="0"/>
          </a:p>
          <a:p>
            <a:r>
              <a:rPr lang="it-IT" sz="1100" dirty="0"/>
              <a:t>2022 – Sabrina Kouroughli met en scène «L’Art de perdre», adaptation du roman d’Alice Zeniter au 11-Avignon, avec le soutien du TGP-CDN de Saint-Denis. Le spectacle rencontre un succès public et critique. </a:t>
            </a:r>
            <a:endParaRPr lang="fr-FR" sz="1100" b="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852" y="3624823"/>
            <a:ext cx="4182968" cy="2784662"/>
          </a:xfrm>
          <a:prstGeom prst="rect">
            <a:avLst/>
          </a:prstGeom>
          <a:ln>
            <a:solidFill>
              <a:srgbClr val="00B0F0"/>
            </a:solidFill>
          </a:ln>
        </p:spPr>
      </p:pic>
      <p:sp>
        <p:nvSpPr>
          <p:cNvPr id="14" name="Rectangle 13">
            <a:extLst>
              <a:ext uri="{FF2B5EF4-FFF2-40B4-BE49-F238E27FC236}">
                <a16:creationId xmlns:a16="http://schemas.microsoft.com/office/drawing/2014/main" id="{2AF64A70-5801-4534-9F1A-0464ADE568DC}"/>
              </a:ext>
            </a:extLst>
          </p:cNvPr>
          <p:cNvSpPr/>
          <p:nvPr/>
        </p:nvSpPr>
        <p:spPr>
          <a:xfrm>
            <a:off x="5447013" y="6163268"/>
            <a:ext cx="4182968" cy="246217"/>
          </a:xfrm>
          <a:prstGeom prst="rect">
            <a:avLst/>
          </a:prstGeom>
          <a:solidFill>
            <a:srgbClr val="000000"/>
          </a:solidFill>
          <a:ln w="12700">
            <a:miter lim="400000"/>
          </a:ln>
        </p:spPr>
        <p:txBody>
          <a:bodyPr wrap="square" lIns="45718" tIns="45718" rIns="45718" bIns="45718">
            <a:spAutoFit/>
          </a:bodyPr>
          <a:lstStyle/>
          <a:p>
            <a:pPr algn="ctr"/>
            <a:r>
              <a:rPr lang="fr-FR" sz="900" b="0" i="1" dirty="0">
                <a:solidFill>
                  <a:schemeClr val="bg1"/>
                </a:solidFill>
                <a:latin typeface="+mj-lt"/>
                <a:ea typeface="+mn-ea"/>
                <a:cs typeface="+mn-cs"/>
              </a:rPr>
              <a:t>Photo de la représentation d’Anna </a:t>
            </a:r>
            <a:r>
              <a:rPr lang="fr-FR" sz="900" b="0" i="1" dirty="0" err="1">
                <a:solidFill>
                  <a:schemeClr val="bg1"/>
                </a:solidFill>
                <a:latin typeface="+mj-lt"/>
                <a:ea typeface="+mn-ea"/>
                <a:cs typeface="+mn-cs"/>
              </a:rPr>
              <a:t>Karénine</a:t>
            </a:r>
            <a:r>
              <a:rPr lang="fr-FR" sz="900" b="0" i="1" dirty="0">
                <a:solidFill>
                  <a:schemeClr val="bg1"/>
                </a:solidFill>
                <a:latin typeface="+mj-lt"/>
                <a:ea typeface="+mn-ea"/>
                <a:cs typeface="+mn-cs"/>
              </a:rPr>
              <a:t> </a:t>
            </a:r>
            <a:r>
              <a:rPr lang="fr-FR" sz="1000" dirty="0">
                <a:solidFill>
                  <a:schemeClr val="bg1"/>
                </a:solidFill>
              </a:rPr>
              <a:t>©</a:t>
            </a:r>
            <a:r>
              <a:rPr lang="fr-FR" sz="900" i="1" dirty="0">
                <a:solidFill>
                  <a:schemeClr val="bg1"/>
                </a:solidFill>
                <a:latin typeface="+mj-lt"/>
              </a:rPr>
              <a:t> Diego </a:t>
            </a:r>
            <a:r>
              <a:rPr lang="fr-FR" sz="900" i="1" dirty="0" err="1">
                <a:solidFill>
                  <a:schemeClr val="bg1"/>
                </a:solidFill>
                <a:latin typeface="+mj-lt"/>
              </a:rPr>
              <a:t>Governatori</a:t>
            </a:r>
            <a:endParaRPr lang="fr-FR" sz="900" b="0" dirty="0">
              <a:solidFill>
                <a:schemeClr val="bg1"/>
              </a:solidFill>
              <a:latin typeface="+mj-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885" y="963570"/>
            <a:ext cx="3451464" cy="2299538"/>
          </a:xfrm>
          <a:prstGeom prst="rect">
            <a:avLst/>
          </a:prstGeom>
          <a:ln>
            <a:solidFill>
              <a:srgbClr val="00B0FF"/>
            </a:solidFill>
          </a:ln>
        </p:spPr>
      </p:pic>
      <p:sp>
        <p:nvSpPr>
          <p:cNvPr id="15" name="Rectangle 14">
            <a:extLst>
              <a:ext uri="{FF2B5EF4-FFF2-40B4-BE49-F238E27FC236}">
                <a16:creationId xmlns:a16="http://schemas.microsoft.com/office/drawing/2014/main" id="{C98FCBEF-3D85-413A-B11A-64273643E749}"/>
              </a:ext>
            </a:extLst>
          </p:cNvPr>
          <p:cNvSpPr/>
          <p:nvPr/>
        </p:nvSpPr>
        <p:spPr>
          <a:xfrm>
            <a:off x="9083549" y="3063057"/>
            <a:ext cx="472800" cy="200051"/>
          </a:xfrm>
          <a:prstGeom prst="rect">
            <a:avLst/>
          </a:prstGeom>
          <a:solidFill>
            <a:srgbClr val="000000"/>
          </a:solidFill>
          <a:ln w="12700">
            <a:miter lim="400000"/>
          </a:ln>
        </p:spPr>
        <p:txBody>
          <a:bodyPr wrap="square" lIns="45718" tIns="45718" rIns="45718" bIns="45718">
            <a:spAutoFit/>
          </a:bodyPr>
          <a:lstStyle/>
          <a:p>
            <a:pPr algn="ctr"/>
            <a:r>
              <a:rPr lang="fr-FR" sz="700" dirty="0">
                <a:solidFill>
                  <a:schemeClr val="bg1"/>
                </a:solidFill>
              </a:rPr>
              <a:t>© DR</a:t>
            </a:r>
            <a:endParaRPr lang="fr-FR" sz="700" b="0" dirty="0">
              <a:solidFill>
                <a:schemeClr val="bg1"/>
              </a:solidFill>
              <a:latin typeface="+mj-lt"/>
            </a:endParaRPr>
          </a:p>
        </p:txBody>
      </p:sp>
    </p:spTree>
    <p:extLst>
      <p:ext uri="{BB962C8B-B14F-4D97-AF65-F5344CB8AC3E}">
        <p14:creationId xmlns:p14="http://schemas.microsoft.com/office/powerpoint/2010/main" val="131916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p:cNvPr>
          <p:cNvSpPr/>
          <p:nvPr/>
        </p:nvSpPr>
        <p:spPr>
          <a:xfrm>
            <a:off x="8403439" y="6231200"/>
            <a:ext cx="1190445" cy="432000"/>
          </a:xfrm>
          <a:prstGeom prst="rect">
            <a:avLst/>
          </a:prstGeom>
          <a:solidFill>
            <a:srgbClr val="0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Sharp Grotesk Book 15" panose="00000506000000000000" pitchFamily="50" charset="0"/>
              </a:rPr>
              <a:t>SOMMAIRE</a:t>
            </a:r>
          </a:p>
        </p:txBody>
      </p:sp>
      <p:sp>
        <p:nvSpPr>
          <p:cNvPr id="8" name="ZoneTexte 9">
            <a:extLst>
              <a:ext uri="{FF2B5EF4-FFF2-40B4-BE49-F238E27FC236}">
                <a16:creationId xmlns:a16="http://schemas.microsoft.com/office/drawing/2014/main" id="{06B01AC9-CDE5-4126-92D8-53846463D259}"/>
              </a:ext>
            </a:extLst>
          </p:cNvPr>
          <p:cNvSpPr txBox="1"/>
          <p:nvPr/>
        </p:nvSpPr>
        <p:spPr>
          <a:xfrm>
            <a:off x="153237" y="262026"/>
            <a:ext cx="5499418" cy="2908484"/>
          </a:xfrm>
          <a:prstGeom prst="rect">
            <a:avLst/>
          </a:prstGeom>
          <a:solidFill>
            <a:srgbClr val="FFFFFF"/>
          </a:solidFill>
          <a:ln w="28575">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fr-FR" b="0" dirty="0">
                <a:latin typeface="Sharp Grotesk Medium 25" panose="00000605000000000000" pitchFamily="50" charset="0"/>
              </a:rPr>
              <a:t>La compagnie La Ronde de Nuit</a:t>
            </a:r>
          </a:p>
          <a:p>
            <a:endParaRPr lang="fr-FR" b="1" dirty="0">
              <a:latin typeface="+mj-lt"/>
            </a:endParaRPr>
          </a:p>
          <a:p>
            <a:pPr algn="just"/>
            <a:r>
              <a:rPr lang="fr-FR" sz="1350" b="1" dirty="0"/>
              <a:t>Sabrina </a:t>
            </a:r>
            <a:r>
              <a:rPr lang="fr-FR" sz="1350" b="1" dirty="0" err="1"/>
              <a:t>Kouroughli</a:t>
            </a:r>
            <a:r>
              <a:rPr lang="fr-FR" sz="1350" b="1" dirty="0"/>
              <a:t> et Gaëtan </a:t>
            </a:r>
            <a:r>
              <a:rPr lang="fr-FR" sz="1350" b="1" dirty="0" err="1"/>
              <a:t>Vassart</a:t>
            </a:r>
            <a:r>
              <a:rPr lang="fr-FR" sz="1350" b="1" dirty="0"/>
              <a:t> </a:t>
            </a:r>
            <a:r>
              <a:rPr lang="fr-FR" sz="1350" dirty="0"/>
              <a:t>se rencontrent sur les bancs du CNSAD en 2001, </a:t>
            </a:r>
            <a:r>
              <a:rPr lang="fr-FR" sz="1350" dirty="0">
                <a:solidFill>
                  <a:srgbClr val="00B0FF"/>
                </a:solidFill>
              </a:rPr>
              <a:t>et créent ensemble en 2014 la Compagnie « La Ronde de Nuit </a:t>
            </a:r>
            <a:r>
              <a:rPr lang="fr-FR" sz="1350" dirty="0"/>
              <a:t>». </a:t>
            </a:r>
            <a:endParaRPr lang="fr-FR" sz="1350" b="1" dirty="0"/>
          </a:p>
          <a:p>
            <a:pPr algn="just"/>
            <a:r>
              <a:rPr lang="fr-FR" sz="1350" dirty="0"/>
              <a:t>Ils défendent avec la compagnie La Ronde de Nuit, l’idée d’un </a:t>
            </a:r>
            <a:r>
              <a:rPr lang="fr-FR" sz="1350" b="1" dirty="0">
                <a:solidFill>
                  <a:srgbClr val="00B0FF"/>
                </a:solidFill>
              </a:rPr>
              <a:t>théâtre de service public</a:t>
            </a:r>
            <a:r>
              <a:rPr lang="fr-FR" sz="1350" dirty="0"/>
              <a:t>. Entre classiques revisités et écriture contemporaine, spectacles adultes ou jeunes publics, mêlant parfois musique et danse</a:t>
            </a:r>
            <a:r>
              <a:rPr lang="fr-FR" sz="1350" dirty="0">
                <a:solidFill>
                  <a:srgbClr val="00B0FF"/>
                </a:solidFill>
              </a:rPr>
              <a:t>, ils pensent et mettent en scène leurs créations en binôme</a:t>
            </a:r>
            <a:r>
              <a:rPr lang="fr-FR" sz="1350" dirty="0"/>
              <a:t>. </a:t>
            </a:r>
          </a:p>
          <a:p>
            <a:pPr algn="just"/>
            <a:endParaRPr lang="fr-FR" sz="1350" dirty="0"/>
          </a:p>
          <a:p>
            <a:pPr algn="just"/>
            <a:r>
              <a:rPr lang="fr-FR" sz="1350" dirty="0"/>
              <a:t>Sabrina </a:t>
            </a:r>
            <a:r>
              <a:rPr lang="fr-FR" sz="1350" dirty="0" err="1"/>
              <a:t>Kouroughli</a:t>
            </a:r>
            <a:r>
              <a:rPr lang="fr-FR" sz="1350" dirty="0"/>
              <a:t> et Gaëtan </a:t>
            </a:r>
            <a:r>
              <a:rPr lang="fr-FR" sz="1350" dirty="0" err="1"/>
              <a:t>Vassart</a:t>
            </a:r>
            <a:r>
              <a:rPr lang="fr-FR" sz="1350" dirty="0"/>
              <a:t> développent un travail théâtral ayant pour thématique </a:t>
            </a:r>
            <a:r>
              <a:rPr lang="fr-FR" sz="1350" b="1" dirty="0">
                <a:solidFill>
                  <a:srgbClr val="00B0FF"/>
                </a:solidFill>
              </a:rPr>
              <a:t>l’exil, l’aspiration à une vie meilleure et l’émancipation au travers de figures féminines </a:t>
            </a:r>
            <a:r>
              <a:rPr lang="fr-FR" sz="1350" b="1" dirty="0" err="1">
                <a:solidFill>
                  <a:srgbClr val="00B0FF"/>
                </a:solidFill>
              </a:rPr>
              <a:t>marquantes</a:t>
            </a:r>
            <a:r>
              <a:rPr lang="fr-FR" sz="1350" dirty="0" err="1"/>
              <a:t>.</a:t>
            </a:r>
            <a:r>
              <a:rPr lang="fr-FR" sz="1350" b="0" dirty="0" err="1">
                <a:solidFill>
                  <a:schemeClr val="bg1"/>
                </a:solidFill>
              </a:rPr>
              <a:t>oyage</a:t>
            </a:r>
            <a:r>
              <a:rPr lang="fr-FR" sz="1350" b="0" dirty="0">
                <a:solidFill>
                  <a:schemeClr val="bg1"/>
                </a:solidFill>
              </a:rPr>
              <a:t>. </a:t>
            </a:r>
            <a:r>
              <a:rPr lang="fr-FR" sz="1350" b="0" dirty="0">
                <a:solidFill>
                  <a:schemeClr val="bg1"/>
                </a:solidFill>
                <a:latin typeface="+mj-lt"/>
              </a:rPr>
              <a:t>Nous aimons </a:t>
            </a:r>
            <a:r>
              <a:rPr lang="fr-FR" sz="1200" b="0" dirty="0">
                <a:solidFill>
                  <a:schemeClr val="bg1"/>
                </a:solidFill>
                <a:latin typeface="+mj-lt"/>
              </a:rPr>
              <a:t>vivre ces voyages ; à nous maintenant de les susciter.</a:t>
            </a:r>
          </a:p>
        </p:txBody>
      </p:sp>
      <p:sp>
        <p:nvSpPr>
          <p:cNvPr id="9" name="ZoneTexte 9">
            <a:extLst>
              <a:ext uri="{FF2B5EF4-FFF2-40B4-BE49-F238E27FC236}">
                <a16:creationId xmlns:a16="http://schemas.microsoft.com/office/drawing/2014/main" id="{06B01AC9-CDE5-4126-92D8-53846463D259}"/>
              </a:ext>
            </a:extLst>
          </p:cNvPr>
          <p:cNvSpPr txBox="1"/>
          <p:nvPr/>
        </p:nvSpPr>
        <p:spPr>
          <a:xfrm>
            <a:off x="4309792" y="3433266"/>
            <a:ext cx="5284092" cy="2626976"/>
          </a:xfrm>
          <a:prstGeom prst="rect">
            <a:avLst/>
          </a:prstGeom>
          <a:solidFill>
            <a:srgbClr val="FFFFFF"/>
          </a:solidFill>
          <a:ln w="28575">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r>
              <a:rPr lang="it-IT" sz="1100" b="1" dirty="0">
                <a:solidFill>
                  <a:srgbClr val="00B0FF"/>
                </a:solidFill>
              </a:rPr>
              <a:t>En parallèle de leurs créations, les actions artistiques sont un axe majeur du développement de la Compagnie La Ronde de Nuit</a:t>
            </a:r>
            <a:r>
              <a:rPr lang="it-IT" sz="1100" dirty="0"/>
              <a:t>. </a:t>
            </a:r>
            <a:r>
              <a:rPr lang="fr-FR" sz="1100" dirty="0"/>
              <a:t>Ils</a:t>
            </a:r>
            <a:r>
              <a:rPr lang="fr-FR" sz="1100" dirty="0">
                <a:solidFill>
                  <a:srgbClr val="00B0FF"/>
                </a:solidFill>
              </a:rPr>
              <a:t> </a:t>
            </a:r>
            <a:r>
              <a:rPr lang="fr-FR" sz="1100" dirty="0"/>
              <a:t>assurent depuis 2016 une Option théâtre</a:t>
            </a:r>
            <a:r>
              <a:rPr lang="fr-FR" sz="1100" dirty="0">
                <a:solidFill>
                  <a:srgbClr val="00B0FF"/>
                </a:solidFill>
              </a:rPr>
              <a:t> </a:t>
            </a:r>
            <a:r>
              <a:rPr lang="fr-FR" sz="1100" dirty="0"/>
              <a:t>(classes Terminale et première) au Lycée René Cassin d'Arpajon, convention avec la Direction Régionale des Affaires Culturelles d'Ile-de-France et l'Académie de Versailles. Ils ont animé en 2021 un atelier en Option théâtre (classes Terminale) au Lycée Charles de Foucauld en partenariat avec le CENTQUATRE-PARIS, autour de </a:t>
            </a:r>
            <a:r>
              <a:rPr lang="fr-FR" sz="1100" i="1" dirty="0"/>
              <a:t>L'art de perdre</a:t>
            </a:r>
            <a:r>
              <a:rPr lang="fr-FR" sz="1100" dirty="0"/>
              <a:t>. </a:t>
            </a:r>
          </a:p>
          <a:p>
            <a:pPr algn="just"/>
            <a:r>
              <a:rPr lang="fr-FR" sz="1100" dirty="0"/>
              <a:t>​</a:t>
            </a:r>
          </a:p>
          <a:p>
            <a:pPr algn="just"/>
            <a:r>
              <a:rPr lang="fr-FR" sz="1100" dirty="0"/>
              <a:t>Sabrina </a:t>
            </a:r>
            <a:r>
              <a:rPr lang="fr-FR" sz="1100" dirty="0" err="1"/>
              <a:t>Kouroughli</a:t>
            </a:r>
            <a:r>
              <a:rPr lang="fr-FR" sz="1100" dirty="0"/>
              <a:t> assure en 2021-2022 une Option théâtre (classes Seconde et Première) au Lycée Saint-Gratien à Enghien-Les-Bains en partenariat avec Théâtre Gérard Philipe - CDN de Saint-Denis . Gaëtan </a:t>
            </a:r>
            <a:r>
              <a:rPr lang="fr-FR" sz="1100" dirty="0" err="1"/>
              <a:t>Vassart</a:t>
            </a:r>
            <a:r>
              <a:rPr lang="fr-FR" sz="1100" dirty="0"/>
              <a:t> et Sabrina </a:t>
            </a:r>
            <a:r>
              <a:rPr lang="fr-FR" sz="1100" dirty="0" err="1"/>
              <a:t>Kouroughli</a:t>
            </a:r>
            <a:r>
              <a:rPr lang="fr-FR" sz="1100" dirty="0"/>
              <a:t> sont également intervenus au Théâtre Paul-Éluard à Choisy le Roi, à la Cité Internationale, Maison André de </a:t>
            </a:r>
            <a:r>
              <a:rPr lang="fr-FR" sz="1100" dirty="0" err="1"/>
              <a:t>Gouveia</a:t>
            </a:r>
            <a:r>
              <a:rPr lang="fr-FR" sz="1100" dirty="0"/>
              <a:t> (Maison du Portugal), à l'Académie Internationale d'Été de Wallonie, à la City Théâtre de Téhéran, à l'École Florent, ou encore au Théâtre des Quartiers d'Ivry, Centre Dramatique National du Val-de-Marne . </a:t>
            </a:r>
          </a:p>
          <a:p>
            <a:pPr algn="just"/>
            <a:r>
              <a:rPr lang="fr-FR" sz="1200" b="0" dirty="0" err="1">
                <a:solidFill>
                  <a:schemeClr val="bg1"/>
                </a:solidFill>
                <a:latin typeface="+mj-lt"/>
              </a:rPr>
              <a:t>re</a:t>
            </a:r>
            <a:r>
              <a:rPr lang="fr-FR" sz="1200" b="0" dirty="0">
                <a:solidFill>
                  <a:schemeClr val="bg1"/>
                </a:solidFill>
                <a:latin typeface="+mj-lt"/>
              </a:rPr>
              <a:t> ces voyages ; à nous maintenant de les susciter.</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67" y="3553690"/>
            <a:ext cx="3596900" cy="2506551"/>
          </a:xfrm>
          <a:prstGeom prst="rect">
            <a:avLst/>
          </a:prstGeom>
          <a:ln w="28575">
            <a:solidFill>
              <a:srgbClr val="00B0FF"/>
            </a:solidFill>
          </a:ln>
        </p:spPr>
      </p:pic>
      <p:pic>
        <p:nvPicPr>
          <p:cNvPr id="2" name="Image 1">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406" t="5686" r="6866"/>
          <a:stretch/>
        </p:blipFill>
        <p:spPr>
          <a:xfrm>
            <a:off x="5838157" y="637842"/>
            <a:ext cx="3755727" cy="2115641"/>
          </a:xfrm>
          <a:prstGeom prst="rect">
            <a:avLst/>
          </a:prstGeom>
          <a:ln w="19050">
            <a:solidFill>
              <a:srgbClr val="00B0FF"/>
            </a:solidFill>
          </a:ln>
        </p:spPr>
      </p:pic>
      <p:sp>
        <p:nvSpPr>
          <p:cNvPr id="14" name="Rectangle 13"/>
          <p:cNvSpPr/>
          <p:nvPr/>
        </p:nvSpPr>
        <p:spPr>
          <a:xfrm>
            <a:off x="6348595" y="262026"/>
            <a:ext cx="2734850" cy="491497"/>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«Parlez-nous de l’exil» </a:t>
            </a:r>
          </a:p>
          <a:p>
            <a:pPr algn="ctr"/>
            <a:r>
              <a:rPr lang="it-IT" sz="800" dirty="0">
                <a:latin typeface="Sharp Grotesk Medium 25" panose="00000605000000000000" pitchFamily="50" charset="0"/>
              </a:rPr>
              <a:t>Paroles des élèves du Lycée Charles de Foucuald, Paris XVIIIe, 2021</a:t>
            </a:r>
            <a:endParaRPr lang="fr-FR" sz="800" dirty="0">
              <a:latin typeface="Sharp Grotesk Medium 25" panose="00000605000000000000" pitchFamily="50" charset="0"/>
            </a:endParaRPr>
          </a:p>
        </p:txBody>
      </p:sp>
    </p:spTree>
    <p:extLst>
      <p:ext uri="{BB962C8B-B14F-4D97-AF65-F5344CB8AC3E}">
        <p14:creationId xmlns:p14="http://schemas.microsoft.com/office/powerpoint/2010/main" val="288451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ZoneTexte 9">
            <a:extLst>
              <a:ext uri="{FF2B5EF4-FFF2-40B4-BE49-F238E27FC236}">
                <a16:creationId xmlns:a16="http://schemas.microsoft.com/office/drawing/2014/main" id="{06B01AC9-CDE5-4126-92D8-53846463D259}"/>
              </a:ext>
            </a:extLst>
          </p:cNvPr>
          <p:cNvSpPr txBox="1"/>
          <p:nvPr/>
        </p:nvSpPr>
        <p:spPr>
          <a:xfrm>
            <a:off x="513613" y="197702"/>
            <a:ext cx="9068269" cy="6155527"/>
          </a:xfrm>
          <a:prstGeom prst="rect">
            <a:avLst/>
          </a:prstGeom>
          <a:solidFill>
            <a:srgbClr val="FFFFFF"/>
          </a:solidFill>
          <a:ln w="28575">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fr-FR" b="0" dirty="0">
                <a:latin typeface="Sharp Grotesk Medium 25" panose="00000605000000000000" pitchFamily="50" charset="0"/>
              </a:rPr>
              <a:t>Note d’intention</a:t>
            </a:r>
          </a:p>
          <a:p>
            <a:endParaRPr lang="fr-FR" sz="1400" dirty="0"/>
          </a:p>
          <a:p>
            <a:r>
              <a:rPr lang="fr-FR" b="1" dirty="0"/>
              <a:t>«</a:t>
            </a:r>
            <a:r>
              <a:rPr lang="fr-FR" sz="1400" dirty="0"/>
              <a:t> J’ai rencontré Alice </a:t>
            </a:r>
            <a:r>
              <a:rPr lang="fr-FR" sz="1400" dirty="0" err="1"/>
              <a:t>Zeniter</a:t>
            </a:r>
            <a:r>
              <a:rPr lang="fr-FR" sz="1400" dirty="0"/>
              <a:t> au Collège de France, où elle assistait le metteur en scène Jacques Nichet avec qui je travaillais en tant que comédienne (…) </a:t>
            </a:r>
          </a:p>
          <a:p>
            <a:r>
              <a:rPr lang="fr-FR" sz="1400" i="1" dirty="0"/>
              <a:t>L'art de perdre </a:t>
            </a:r>
            <a:r>
              <a:rPr lang="fr-FR" sz="1400" dirty="0"/>
              <a:t>débute comme un conte et se transforme en saga historique. La narratrice, Naïma, 30 ans, petite-fille de harki, part à la recherche de ses origines et entreprend un voyage en Algérie sur la trace de ses ancêtres.</a:t>
            </a:r>
            <a:r>
              <a:rPr lang="fr-FR" sz="1400" dirty="0">
                <a:solidFill>
                  <a:srgbClr val="00B0FF"/>
                </a:solidFill>
              </a:rPr>
              <a:t> </a:t>
            </a:r>
            <a:r>
              <a:rPr lang="fr-FR" sz="1400" b="1" dirty="0">
                <a:solidFill>
                  <a:srgbClr val="00B0FF"/>
                </a:solidFill>
              </a:rPr>
              <a:t>C'est une quête de réconciliation avec la mémoire de sa famille. </a:t>
            </a:r>
          </a:p>
          <a:p>
            <a:r>
              <a:rPr lang="fr-FR" sz="1400" dirty="0"/>
              <a:t>Alors que nous fêtons en 2022 l'anniversaire des 60 ans de l'Indépendance de la Guerre d'Algérie, comment comprendre cet évènement et l’immigration qui a suivi ? Comment faire entendre la tragédie de ces sacrifiés de l’Histoire ? </a:t>
            </a:r>
          </a:p>
          <a:p>
            <a:r>
              <a:rPr lang="fr-FR" sz="1400" dirty="0"/>
              <a:t>Des milliers d’hommes, de femmes et d'enfants quittent l’Algérie à l’été 62. </a:t>
            </a:r>
          </a:p>
          <a:p>
            <a:r>
              <a:rPr lang="fr-FR" sz="1400" i="1" dirty="0"/>
              <a:t>L’art de perdre </a:t>
            </a:r>
            <a:r>
              <a:rPr lang="fr-FR" sz="1400" dirty="0"/>
              <a:t>pose la question de </a:t>
            </a:r>
            <a:r>
              <a:rPr lang="fr-FR" sz="1400" b="1" dirty="0">
                <a:solidFill>
                  <a:srgbClr val="00B0FF"/>
                </a:solidFill>
              </a:rPr>
              <a:t>la transmission : que veut dire transmettre un pays, une culture, une langue, une histoire ou même des silences ?</a:t>
            </a:r>
            <a:r>
              <a:rPr lang="fr-FR" sz="1400" dirty="0"/>
              <a:t> Les personnages représentent trois générations : celle de nos grands-parents, de nos parents et la nôtre. </a:t>
            </a:r>
          </a:p>
          <a:p>
            <a:endParaRPr lang="fr-FR" sz="1400" dirty="0">
              <a:solidFill>
                <a:srgbClr val="00B0FF"/>
              </a:solidFill>
            </a:endParaRPr>
          </a:p>
          <a:p>
            <a:r>
              <a:rPr lang="fr-FR" sz="1400" dirty="0"/>
              <a:t>Avec Alice </a:t>
            </a:r>
            <a:r>
              <a:rPr lang="fr-FR" sz="1400" dirty="0" err="1"/>
              <a:t>Zeniter</a:t>
            </a:r>
            <a:r>
              <a:rPr lang="fr-FR" sz="1400" dirty="0"/>
              <a:t>, nous nous sommes rendus compte que nous avions </a:t>
            </a:r>
            <a:r>
              <a:rPr lang="fr-FR" sz="1400" b="1" dirty="0">
                <a:solidFill>
                  <a:srgbClr val="00B0FF"/>
                </a:solidFill>
              </a:rPr>
              <a:t>un autre point commun</a:t>
            </a:r>
            <a:r>
              <a:rPr lang="fr-FR" sz="1400" dirty="0"/>
              <a:t>: sa grand-mère kabyle et la mienne sont analphabètes, parlent à peine français, tandis que nous, les « petites-filles », sommes le fruit de l’école de la République. Avec la dramaturge Marion </a:t>
            </a:r>
            <a:r>
              <a:rPr lang="fr-FR" sz="1400" dirty="0" err="1"/>
              <a:t>Stoufflet</a:t>
            </a:r>
            <a:r>
              <a:rPr lang="fr-FR" sz="1400" dirty="0"/>
              <a:t>, nous avons compris que </a:t>
            </a:r>
            <a:r>
              <a:rPr lang="fr-FR" sz="1400" b="1" dirty="0">
                <a:solidFill>
                  <a:srgbClr val="00B0FF"/>
                </a:solidFill>
              </a:rPr>
              <a:t>le </a:t>
            </a:r>
            <a:r>
              <a:rPr lang="fr-FR" sz="1400" b="1" dirty="0" err="1">
                <a:solidFill>
                  <a:srgbClr val="00B0FF"/>
                </a:solidFill>
              </a:rPr>
              <a:t>coeur</a:t>
            </a:r>
            <a:r>
              <a:rPr lang="fr-FR" sz="1400" b="1" dirty="0">
                <a:solidFill>
                  <a:srgbClr val="00B0FF"/>
                </a:solidFill>
              </a:rPr>
              <a:t> de notre spectacle se raconterait à travers la relation intime de Naïma et sa grand-mère</a:t>
            </a:r>
            <a:r>
              <a:rPr lang="fr-FR" sz="1400" dirty="0"/>
              <a:t>. Naïma va briser la loi du silence d’une génération qui avait choisi, malgré elle, de ne pas nommer l’innommable. </a:t>
            </a:r>
          </a:p>
          <a:p>
            <a:r>
              <a:rPr lang="fr-FR" sz="1400" dirty="0"/>
              <a:t>"Au-delà de la guerre d’Algérie, c’est avant tout un roman sur l’exil" selon Alice </a:t>
            </a:r>
            <a:r>
              <a:rPr lang="fr-FR" sz="1400" dirty="0" err="1"/>
              <a:t>Zeniter</a:t>
            </a:r>
            <a:r>
              <a:rPr lang="fr-FR" sz="1400" dirty="0"/>
              <a:t>. L'autrice s'est lancée dans cette entreprise au moment où elle a réalisé le parallèle avec la situation actuelle des migrants</a:t>
            </a:r>
            <a:r>
              <a:rPr lang="fr-FR" sz="1400" b="1" dirty="0"/>
              <a:t>. </a:t>
            </a:r>
            <a:r>
              <a:rPr lang="fr-FR" sz="1400" b="1" dirty="0">
                <a:solidFill>
                  <a:srgbClr val="00B0FF"/>
                </a:solidFill>
              </a:rPr>
              <a:t>Parler de cette histoire, c’est parler d’un voyage qui ne finit jamais et dont il est impossible de déterminer l’arrivée. Car l’exil entraîne dans son sillage les générations suivantes. </a:t>
            </a:r>
          </a:p>
          <a:p>
            <a:r>
              <a:rPr lang="fr-FR" sz="1400" dirty="0"/>
              <a:t>Cette adaptation du roman au théâtre nous paraît essentielle pour comprendre aujourd'hui comment chaque jour, des personnes sont obligées de quitter leur maison, souvent brutalement. Fuir un conflit ou la misère, échapper à des persécutions, désir d’un avenir meilleur, autant de déracinés qui fuient la Syrie, l’Afghanistan, l'Érythrée, ou l’Ukraine. </a:t>
            </a:r>
            <a:r>
              <a:rPr lang="fr-FR" b="1" dirty="0"/>
              <a:t>»</a:t>
            </a:r>
            <a:endParaRPr lang="fr-FR" sz="1400" b="1" dirty="0">
              <a:latin typeface="Sharp Grotesk Medium 25" panose="00000605000000000000" pitchFamily="50" charset="0"/>
            </a:endParaRPr>
          </a:p>
          <a:p>
            <a:endParaRPr lang="fr-FR" b="1" dirty="0">
              <a:latin typeface="+mj-lt"/>
            </a:endParaRPr>
          </a:p>
        </p:txBody>
      </p:sp>
      <p:sp>
        <p:nvSpPr>
          <p:cNvPr id="6" name="Rectangle 5"/>
          <p:cNvSpPr/>
          <p:nvPr/>
        </p:nvSpPr>
        <p:spPr>
          <a:xfrm>
            <a:off x="217399" y="5989333"/>
            <a:ext cx="3182624" cy="551526"/>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latin typeface="Sharp Grotesk Medium 25" panose="00000605000000000000" pitchFamily="50" charset="0"/>
              </a:rPr>
              <a:t>Extrait de la note d’intention de Sabrina Kouroughli</a:t>
            </a:r>
            <a:endParaRPr lang="fr-FR" sz="1100" dirty="0">
              <a:latin typeface="Sharp Grotesk Medium 25" panose="00000605000000000000" pitchFamily="50" charset="0"/>
            </a:endParaRPr>
          </a:p>
        </p:txBody>
      </p:sp>
    </p:spTree>
    <p:extLst>
      <p:ext uri="{BB962C8B-B14F-4D97-AF65-F5344CB8AC3E}">
        <p14:creationId xmlns:p14="http://schemas.microsoft.com/office/powerpoint/2010/main" val="217062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9">
            <a:extLst>
              <a:ext uri="{FF2B5EF4-FFF2-40B4-BE49-F238E27FC236}">
                <a16:creationId xmlns:a16="http://schemas.microsoft.com/office/drawing/2014/main" id="{06B01AC9-CDE5-4126-92D8-53846463D259}"/>
              </a:ext>
            </a:extLst>
          </p:cNvPr>
          <p:cNvSpPr txBox="1"/>
          <p:nvPr/>
        </p:nvSpPr>
        <p:spPr>
          <a:xfrm>
            <a:off x="153238" y="262027"/>
            <a:ext cx="6471026" cy="6394054"/>
          </a:xfrm>
          <a:prstGeom prst="rect">
            <a:avLst/>
          </a:prstGeom>
          <a:solidFill>
            <a:srgbClr val="FFFFFF"/>
          </a:solidFill>
          <a:ln w="28575">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fr-FR" b="0" dirty="0">
                <a:latin typeface="Sharp Grotesk Medium 25" panose="00000605000000000000" pitchFamily="50" charset="0"/>
              </a:rPr>
              <a:t>Résumé de l’Art de Perdre</a:t>
            </a:r>
          </a:p>
          <a:p>
            <a:pPr algn="just"/>
            <a:endParaRPr lang="it-IT" sz="1350" dirty="0">
              <a:latin typeface="Sharp Grotesk Medium 25" panose="00000605000000000000" pitchFamily="50" charset="0"/>
            </a:endParaRPr>
          </a:p>
          <a:p>
            <a:r>
              <a:rPr lang="it-IT" sz="1350" b="1" i="1" dirty="0">
                <a:solidFill>
                  <a:srgbClr val="00B0FF"/>
                </a:solidFill>
              </a:rPr>
              <a:t>L’Art de perdre </a:t>
            </a:r>
            <a:r>
              <a:rPr lang="it-IT" sz="1350" dirty="0"/>
              <a:t>est, avant de devenir une pièce de théâtre, </a:t>
            </a:r>
            <a:r>
              <a:rPr lang="it-IT" sz="1350" dirty="0">
                <a:solidFill>
                  <a:srgbClr val="00B0FF"/>
                </a:solidFill>
              </a:rPr>
              <a:t>un livre paru en 2017</a:t>
            </a:r>
            <a:r>
              <a:rPr lang="it-IT" sz="1350" dirty="0"/>
              <a:t>, récompensé par de nombreux prix lors de sa sortie. </a:t>
            </a:r>
            <a:r>
              <a:rPr lang="fr-FR" sz="1350" dirty="0"/>
              <a:t>Dans cette saga historique, la narratrice, </a:t>
            </a:r>
            <a:r>
              <a:rPr lang="fr-FR" sz="1350" b="1" dirty="0"/>
              <a:t>Naïma, 30 ans</a:t>
            </a:r>
            <a:r>
              <a:rPr lang="fr-FR" sz="1350" dirty="0"/>
              <a:t>, travaille dans une galerie d’art à Paris quand les attentats de Novembre 2015 résonnent comme un électrochoc </a:t>
            </a:r>
            <a:r>
              <a:rPr lang="fr-FR" sz="1350" dirty="0">
                <a:solidFill>
                  <a:srgbClr val="00B0FF"/>
                </a:solidFill>
              </a:rPr>
              <a:t>: la voici renvoyée à ses origines, sa peau mate, ses cheveux bouclés, au silence de son père et à la honte de son grand-père harki.</a:t>
            </a:r>
            <a:r>
              <a:rPr lang="fr-FR" sz="1350" dirty="0"/>
              <a:t> Elle part alors à la recherche de ses origines et entreprend un voyage en Algérie sur les traces de ses ancêtres. Par sa voix, le livre suit le destin d’une famille kabyle sur trois générations, des années 1940 à nos jours.</a:t>
            </a:r>
            <a:br>
              <a:rPr lang="fr-FR" sz="1350" dirty="0"/>
            </a:br>
            <a:r>
              <a:rPr lang="fr-FR" sz="1350" dirty="0"/>
              <a:t>La romancière fait entendre à travers la découverte de son histoire familiale, la tragédie de ces sacrifiés de l’Histoire que furent </a:t>
            </a:r>
            <a:r>
              <a:rPr lang="fr-FR" sz="1350" dirty="0">
                <a:solidFill>
                  <a:srgbClr val="00B0FF"/>
                </a:solidFill>
              </a:rPr>
              <a:t>les harkis</a:t>
            </a:r>
            <a:r>
              <a:rPr lang="fr-FR" sz="1350" dirty="0"/>
              <a:t>.</a:t>
            </a:r>
            <a:br>
              <a:rPr lang="fr-FR" sz="1350" dirty="0"/>
            </a:br>
            <a:br>
              <a:rPr lang="fr-FR" sz="1350" dirty="0"/>
            </a:br>
            <a:r>
              <a:rPr lang="fr-FR" sz="1350" dirty="0"/>
              <a:t>Ces milliers d’hommes, de femmes et d’enfants qui ont fui leur pays et ont atterri en France dans le camp de Rivesaltes. </a:t>
            </a:r>
            <a:r>
              <a:rPr lang="fr-FR" sz="1350" b="1" dirty="0">
                <a:solidFill>
                  <a:srgbClr val="00B0FF"/>
                </a:solidFill>
              </a:rPr>
              <a:t>À travers cette quête de réconciliation avec la mémoire familiale, elle pose la question de la transmission : que veut dire transmettre un pays, une culture, une langue, une histoire faite de silences ? </a:t>
            </a:r>
          </a:p>
          <a:p>
            <a:endParaRPr lang="fr-FR" sz="1350" b="1" dirty="0">
              <a:solidFill>
                <a:srgbClr val="00B0FF"/>
              </a:solidFill>
            </a:endParaRPr>
          </a:p>
          <a:p>
            <a:r>
              <a:rPr lang="fr-FR" sz="1350" dirty="0"/>
              <a:t>Comme Alice </a:t>
            </a:r>
            <a:r>
              <a:rPr lang="fr-FR" sz="1350" dirty="0" err="1"/>
              <a:t>Zeniter</a:t>
            </a:r>
            <a:r>
              <a:rPr lang="fr-FR" sz="1350" dirty="0"/>
              <a:t>, </a:t>
            </a:r>
            <a:r>
              <a:rPr lang="fr-FR" sz="1350" dirty="0">
                <a:solidFill>
                  <a:srgbClr val="00B0FF"/>
                </a:solidFill>
              </a:rPr>
              <a:t>la metteuse en scène et comédienne Sabrina </a:t>
            </a:r>
            <a:r>
              <a:rPr lang="fr-FR" sz="1350" dirty="0" err="1">
                <a:solidFill>
                  <a:srgbClr val="00B0FF"/>
                </a:solidFill>
              </a:rPr>
              <a:t>Kouroughli</a:t>
            </a:r>
            <a:r>
              <a:rPr lang="fr-FR" sz="1350" dirty="0">
                <a:solidFill>
                  <a:srgbClr val="00B0FF"/>
                </a:solidFill>
              </a:rPr>
              <a:t> a une grand-mère kabyle et analphabète et un grand-père harki</a:t>
            </a:r>
            <a:r>
              <a:rPr lang="fr-FR" sz="1350" dirty="0"/>
              <a:t>. L’adaptation du roman est centrée sur l’histoire intime et familiale du personnage de Naïma, qu’elle interprète. Dans l’espace d’une cuisine dont le décor n’a pas bougé depuis les années 1970, Naïma enquête sur ses racines. </a:t>
            </a:r>
            <a:r>
              <a:rPr lang="fr-FR" sz="1350" b="1" dirty="0">
                <a:solidFill>
                  <a:srgbClr val="00B0FF"/>
                </a:solidFill>
              </a:rPr>
              <a:t>Pour reconstituer le puzzle de l’histoire familiale, elle interroge sa grand-mère et convoque le fantôme de son grand-père Ali, porteur de la mémoire du passé</a:t>
            </a:r>
            <a:r>
              <a:rPr lang="fr-FR" sz="1350" dirty="0">
                <a:solidFill>
                  <a:srgbClr val="00B0FF"/>
                </a:solidFill>
              </a:rPr>
              <a:t>. </a:t>
            </a:r>
            <a:r>
              <a:rPr lang="fr-FR" sz="1350" dirty="0"/>
              <a:t>Non sans humour, les anecdotes familiales se succèdent et permettront à Naïma de rompre les chaînes du silence et de se sentir apaisée. Au-delà de la question de l’héritage de la guerre d’Algérie, </a:t>
            </a:r>
            <a:r>
              <a:rPr lang="fr-FR" sz="1350" i="1" dirty="0"/>
              <a:t>L’Art de perdre</a:t>
            </a:r>
            <a:r>
              <a:rPr lang="fr-FR" sz="1350" dirty="0"/>
              <a:t> est le portrait d’une jeune femme d’aujourd’hui qui fait </a:t>
            </a:r>
            <a:r>
              <a:rPr lang="fr-FR" sz="1350" b="1" dirty="0">
                <a:solidFill>
                  <a:srgbClr val="00B0FF"/>
                </a:solidFill>
              </a:rPr>
              <a:t>écho à tous les exils et à tous les déchirements</a:t>
            </a:r>
            <a:r>
              <a:rPr lang="fr-FR" sz="1350" dirty="0"/>
              <a:t>.</a:t>
            </a:r>
            <a:endParaRPr lang="it-IT" sz="1350" b="0" dirty="0"/>
          </a:p>
          <a:p>
            <a:pPr algn="ctr"/>
            <a:endParaRPr lang="fr-FR" sz="1350" b="0" dirty="0">
              <a:latin typeface="Sharp Grotesk Medium 25" panose="00000605000000000000" pitchFamily="50" charset="0"/>
            </a:endParaRPr>
          </a:p>
          <a:p>
            <a:r>
              <a:rPr lang="fr-FR" sz="1350" b="0" dirty="0">
                <a:solidFill>
                  <a:schemeClr val="bg1"/>
                </a:solidFill>
              </a:rPr>
              <a:t>. </a:t>
            </a:r>
            <a:r>
              <a:rPr lang="fr-FR" sz="1350" b="0" dirty="0">
                <a:solidFill>
                  <a:schemeClr val="bg1"/>
                </a:solidFill>
                <a:latin typeface="+mj-lt"/>
              </a:rPr>
              <a:t>Nous aimons vivre ces voyages ; à nous maintenant de les susciter.</a:t>
            </a:r>
          </a:p>
        </p:txBody>
      </p:sp>
      <p:sp>
        <p:nvSpPr>
          <p:cNvPr id="3" name="Rectangle 2"/>
          <p:cNvSpPr/>
          <p:nvPr/>
        </p:nvSpPr>
        <p:spPr>
          <a:xfrm>
            <a:off x="6996545" y="566185"/>
            <a:ext cx="2750128" cy="2739211"/>
          </a:xfrm>
          <a:prstGeom prst="rect">
            <a:avLst/>
          </a:prstGeom>
          <a:solidFill>
            <a:schemeClr val="bg1"/>
          </a:solidFill>
          <a:ln w="28575">
            <a:solidFill>
              <a:srgbClr val="00B0FF"/>
            </a:solidFill>
          </a:ln>
        </p:spPr>
        <p:txBody>
          <a:bodyPr wrap="square">
            <a:spAutoFit/>
          </a:bodyPr>
          <a:lstStyle/>
          <a:p>
            <a:r>
              <a:rPr lang="fr-FR" sz="1400" b="1" dirty="0"/>
              <a:t>«</a:t>
            </a:r>
            <a:r>
              <a:rPr lang="fr-FR" sz="1200" dirty="0"/>
              <a:t> </a:t>
            </a:r>
            <a:r>
              <a:rPr lang="fr-FR" sz="1200" b="1" dirty="0"/>
              <a:t>–</a:t>
            </a:r>
            <a:r>
              <a:rPr lang="fr-FR" sz="1200" dirty="0"/>
              <a:t> Papa ! J’ai décidé d’y aller. En Algérie.</a:t>
            </a:r>
            <a:br>
              <a:rPr lang="fr-FR" sz="1200" dirty="0"/>
            </a:br>
            <a:endParaRPr lang="fr-FR" sz="1200" dirty="0"/>
          </a:p>
          <a:p>
            <a:r>
              <a:rPr lang="fr-FR" sz="1200" dirty="0"/>
              <a:t>– Est-ce que je peux te l’interdire ?</a:t>
            </a:r>
            <a:br>
              <a:rPr lang="fr-FR" sz="1200" dirty="0"/>
            </a:br>
            <a:r>
              <a:rPr lang="fr-FR" sz="1200" dirty="0"/>
              <a:t>Ce que je voudrais, c’est qu’il m’aide.</a:t>
            </a:r>
            <a:br>
              <a:rPr lang="fr-FR" sz="1200" dirty="0"/>
            </a:br>
            <a:endParaRPr lang="fr-FR" sz="1200" dirty="0"/>
          </a:p>
          <a:p>
            <a:r>
              <a:rPr lang="fr-FR" sz="1200" dirty="0"/>
              <a:t>– Non, mais tu ne m’as jamais rien dit</a:t>
            </a:r>
            <a:br>
              <a:rPr lang="fr-FR" sz="1200" dirty="0"/>
            </a:br>
            <a:r>
              <a:rPr lang="fr-FR" sz="1200" dirty="0"/>
              <a:t>de l’Algérie !</a:t>
            </a:r>
          </a:p>
          <a:p>
            <a:endParaRPr lang="fr-FR" sz="1200" dirty="0"/>
          </a:p>
          <a:p>
            <a:r>
              <a:rPr lang="fr-FR" sz="1200" dirty="0"/>
              <a:t>– Qu’est-ce que tu veux que je te dise ?</a:t>
            </a:r>
            <a:br>
              <a:rPr lang="fr-FR" sz="1200" dirty="0"/>
            </a:br>
            <a:r>
              <a:rPr lang="fr-FR" sz="1200" dirty="0"/>
              <a:t>J’ai vu Alger pour la première fois en</a:t>
            </a:r>
            <a:br>
              <a:rPr lang="fr-FR" sz="1200" dirty="0"/>
            </a:br>
            <a:r>
              <a:rPr lang="fr-FR" sz="1200" dirty="0"/>
              <a:t>m’enfuyant du pays. Alors tu veux que</a:t>
            </a:r>
            <a:br>
              <a:rPr lang="fr-FR" sz="1200" dirty="0"/>
            </a:br>
            <a:r>
              <a:rPr lang="fr-FR" sz="1200" dirty="0"/>
              <a:t>je te raconte quoi ? La couleur des</a:t>
            </a:r>
            <a:br>
              <a:rPr lang="fr-FR" sz="1200" dirty="0"/>
            </a:br>
            <a:r>
              <a:rPr lang="fr-FR" sz="1200" dirty="0"/>
              <a:t>murs de ma chambre à coucher ? Je ne</a:t>
            </a:r>
            <a:br>
              <a:rPr lang="fr-FR" sz="1200" dirty="0"/>
            </a:br>
            <a:r>
              <a:rPr lang="fr-FR" sz="1200" dirty="0"/>
              <a:t>connais rien de l’Algérie.</a:t>
            </a:r>
            <a:r>
              <a:rPr lang="fr-FR" sz="1400" b="1" dirty="0"/>
              <a:t> »</a:t>
            </a:r>
          </a:p>
        </p:txBody>
      </p:sp>
      <p:sp>
        <p:nvSpPr>
          <p:cNvPr id="5" name="Rectangle 4"/>
          <p:cNvSpPr/>
          <p:nvPr/>
        </p:nvSpPr>
        <p:spPr>
          <a:xfrm>
            <a:off x="7287491" y="264787"/>
            <a:ext cx="2086900" cy="317105"/>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latin typeface="Sharp Grotesk Medium 25" panose="00000605000000000000" pitchFamily="50" charset="0"/>
              </a:rPr>
              <a:t>Extrait du texte de l’Art de Perdre</a:t>
            </a:r>
            <a:endParaRPr lang="fr-FR" sz="800" dirty="0">
              <a:latin typeface="Sharp Grotesk Medium 25" panose="00000605000000000000" pitchFamily="50"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904" y="3412886"/>
            <a:ext cx="1898073" cy="3071316"/>
          </a:xfrm>
          <a:prstGeom prst="rect">
            <a:avLst/>
          </a:prstGeom>
          <a:ln w="19050">
            <a:solidFill>
              <a:srgbClr val="00B0FF"/>
            </a:solidFill>
          </a:ln>
        </p:spPr>
      </p:pic>
    </p:spTree>
    <p:extLst>
      <p:ext uri="{BB962C8B-B14F-4D97-AF65-F5344CB8AC3E}">
        <p14:creationId xmlns:p14="http://schemas.microsoft.com/office/powerpoint/2010/main" val="427935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9">
            <a:extLst>
              <a:ext uri="{FF2B5EF4-FFF2-40B4-BE49-F238E27FC236}">
                <a16:creationId xmlns:a16="http://schemas.microsoft.com/office/drawing/2014/main" id="{06B01AC9-CDE5-4126-92D8-53846463D259}"/>
              </a:ext>
            </a:extLst>
          </p:cNvPr>
          <p:cNvSpPr txBox="1"/>
          <p:nvPr/>
        </p:nvSpPr>
        <p:spPr>
          <a:xfrm>
            <a:off x="174662" y="168420"/>
            <a:ext cx="5188448" cy="6294027"/>
          </a:xfrm>
          <a:prstGeom prst="rect">
            <a:avLst/>
          </a:prstGeom>
          <a:solidFill>
            <a:srgbClr val="FFFFFF"/>
          </a:solidFill>
          <a:ln w="28575">
            <a:solidFill>
              <a:srgbClr val="00000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r>
              <a:rPr lang="fr-FR" dirty="0">
                <a:latin typeface="Sharp Grotesk Medium 25" panose="00000605000000000000" pitchFamily="50" charset="0"/>
              </a:rPr>
              <a:t>Alice </a:t>
            </a:r>
            <a:r>
              <a:rPr lang="fr-FR" dirty="0" err="1">
                <a:latin typeface="Sharp Grotesk Medium 25" panose="00000605000000000000" pitchFamily="50" charset="0"/>
              </a:rPr>
              <a:t>Zeniter</a:t>
            </a:r>
            <a:endParaRPr lang="fr-FR" b="0" dirty="0"/>
          </a:p>
          <a:p>
            <a:endParaRPr lang="it-IT" sz="1600" b="1" dirty="0"/>
          </a:p>
          <a:p>
            <a:r>
              <a:rPr lang="it-IT" sz="1200" dirty="0"/>
              <a:t>Alice Zeniter publie son premier roman, </a:t>
            </a:r>
            <a:r>
              <a:rPr lang="it-IT" sz="1200" i="1" dirty="0"/>
              <a:t>Deux moins un égal zéro </a:t>
            </a:r>
            <a:r>
              <a:rPr lang="it-IT" sz="1200" dirty="0"/>
              <a:t>aux Editions du Petit Véhicule en 2003, à l’</a:t>
            </a:r>
            <a:r>
              <a:rPr lang="fr-FR" sz="1200" dirty="0"/>
              <a:t>âge </a:t>
            </a:r>
            <a:r>
              <a:rPr lang="it-IT" sz="1200" dirty="0"/>
              <a:t>de 16 ans. </a:t>
            </a:r>
          </a:p>
          <a:p>
            <a:endParaRPr lang="it-IT" sz="1200" dirty="0"/>
          </a:p>
          <a:p>
            <a:r>
              <a:rPr lang="it-IT" sz="1200" dirty="0"/>
              <a:t>De 2006 à 2011 elle est élèves à l’Ecole normale supérieure de la rue d’Ulm. Elle publie son deuxième roman, Jusque dans nos bras, en 2010 chez Albin Michel. </a:t>
            </a:r>
          </a:p>
          <a:p>
            <a:r>
              <a:rPr lang="it-IT" sz="1200" dirty="0"/>
              <a:t>Par ailleurs elle enseigne le fran</a:t>
            </a:r>
            <a:r>
              <a:rPr lang="fr-FR" sz="1200" dirty="0" err="1"/>
              <a:t>çais</a:t>
            </a:r>
            <a:r>
              <a:rPr lang="fr-FR" sz="1200" dirty="0"/>
              <a:t> </a:t>
            </a:r>
            <a:r>
              <a:rPr lang="it-IT" sz="1200" dirty="0"/>
              <a:t>en Hongrie où elle vit plusieurs années. En parallèle elle est également assistante-stagiaire à la mise en scène das la compagnie </a:t>
            </a:r>
            <a:r>
              <a:rPr lang="fr-FR" sz="1200" dirty="0"/>
              <a:t>théâtrale </a:t>
            </a:r>
            <a:r>
              <a:rPr lang="fr-FR" sz="1200" dirty="0" err="1"/>
              <a:t>Krétakör</a:t>
            </a:r>
            <a:r>
              <a:rPr lang="fr-FR" sz="1200" dirty="0"/>
              <a:t> du metteur en scène Arpad Schilling. Puis elle collabore à plusieurs mises en scène de la compagnie théâtrale </a:t>
            </a:r>
            <a:r>
              <a:rPr lang="fr-FR" sz="1200" dirty="0" err="1"/>
              <a:t>Pandora</a:t>
            </a:r>
            <a:r>
              <a:rPr lang="fr-FR" sz="1200" dirty="0"/>
              <a:t>, et travaille en 2013 comme dramaturge pour la compagnie </a:t>
            </a:r>
            <a:r>
              <a:rPr lang="fr-FR" sz="1200" dirty="0" err="1"/>
              <a:t>Kobal’t</a:t>
            </a:r>
            <a:r>
              <a:rPr lang="fr-FR" sz="1200" dirty="0"/>
              <a:t>. </a:t>
            </a:r>
          </a:p>
          <a:p>
            <a:endParaRPr lang="it-IT" sz="1200" dirty="0"/>
          </a:p>
          <a:p>
            <a:r>
              <a:rPr lang="it-IT" sz="1200" dirty="0"/>
              <a:t>A partir de 2013, elle est chargée d’enseignement à l’université Sorbonne Nouvelle. </a:t>
            </a:r>
            <a:r>
              <a:rPr lang="fr-FR" sz="1200" dirty="0"/>
              <a:t>La même année, elle crée sa propre compagnie, L'Entente cordiale, et met en scène plusieurs spectacles, notamment des pièces jeune public et des lectures musicales de ses propres textes.</a:t>
            </a:r>
          </a:p>
          <a:p>
            <a:endParaRPr lang="it-IT" sz="1200" dirty="0"/>
          </a:p>
          <a:p>
            <a:r>
              <a:rPr lang="it-IT" sz="1200" dirty="0"/>
              <a:t>En 2017, elle publie le roman l’Art de perdre qui connait un immense succès avec plus de 443 000 exemplaires vendus  et recoit de nombreux prix littéraire dont le Prix Goncourt des lycéens. </a:t>
            </a:r>
          </a:p>
          <a:p>
            <a:endParaRPr lang="it-IT" sz="1200" dirty="0"/>
          </a:p>
          <a:p>
            <a:r>
              <a:rPr lang="fr-FR" sz="1200" dirty="0"/>
              <a:t>En 2018, Alice </a:t>
            </a:r>
            <a:r>
              <a:rPr lang="fr-FR" sz="1200" dirty="0" err="1"/>
              <a:t>Zeniter</a:t>
            </a:r>
            <a:r>
              <a:rPr lang="fr-FR" sz="1200" dirty="0"/>
              <a:t> créé avec l'actrice Chloé Chevalier une lecture intitulée </a:t>
            </a:r>
            <a:r>
              <a:rPr lang="fr-FR" sz="1200" i="1" dirty="0"/>
              <a:t>Tessons de femmes</a:t>
            </a:r>
            <a:r>
              <a:rPr lang="fr-FR" sz="1200" dirty="0"/>
              <a:t> dans laquelle, à travers un montage de textes divers, elles interrogent la place de la femme et la pensée féministe dans la littérature</a:t>
            </a:r>
          </a:p>
          <a:p>
            <a:endParaRPr lang="it-IT" sz="1200" dirty="0"/>
          </a:p>
          <a:p>
            <a:r>
              <a:rPr lang="it-IT" sz="1200" dirty="0"/>
              <a:t>En 2020, Alice Zeniter rejoint la Comédie de Valence pour la saison 2020 en tant qu’artiste associée. A cette occasion elle crée son premier seul en scène qu’elle publie par la suite en 2021, sous la forme d’un petit essai intitulé </a:t>
            </a:r>
            <a:r>
              <a:rPr lang="it-IT" sz="1200" i="1" dirty="0"/>
              <a:t>Je suis une fille sans histoire</a:t>
            </a:r>
            <a:r>
              <a:rPr lang="it-IT" sz="1200" dirty="0"/>
              <a:t>. Elle y developpe ses réflexions sur le pouovir du récit et cherche à déconstruire le modèle du héros ainsi qu’à dévoiler la manière dont on </a:t>
            </a:r>
            <a:r>
              <a:rPr lang="fr-FR" sz="1200" dirty="0"/>
              <a:t>façonne les grands récits depuis l’</a:t>
            </a:r>
            <a:r>
              <a:rPr lang="fr-FR" sz="1200" dirty="0" err="1"/>
              <a:t>Antiquité</a:t>
            </a:r>
            <a:r>
              <a:rPr lang="fr-FR" sz="1200" b="0" dirty="0" err="1">
                <a:solidFill>
                  <a:schemeClr val="bg1"/>
                </a:solidFill>
                <a:latin typeface="+mj-lt"/>
              </a:rPr>
              <a:t>mons</a:t>
            </a:r>
            <a:r>
              <a:rPr lang="fr-FR" sz="1200" b="0" dirty="0">
                <a:solidFill>
                  <a:schemeClr val="bg1"/>
                </a:solidFill>
                <a:latin typeface="+mj-lt"/>
              </a:rPr>
              <a:t> </a:t>
            </a:r>
            <a:r>
              <a:rPr lang="fr-FR" sz="1100" b="0" dirty="0">
                <a:solidFill>
                  <a:schemeClr val="bg1"/>
                </a:solidFill>
                <a:latin typeface="+mj-lt"/>
              </a:rPr>
              <a:t>vivre ces voyages ; à nous maintenant de les susciter.</a:t>
            </a:r>
          </a:p>
        </p:txBody>
      </p:sp>
      <p:sp>
        <p:nvSpPr>
          <p:cNvPr id="6" name="ZoneTexte 5"/>
          <p:cNvSpPr txBox="1"/>
          <p:nvPr/>
        </p:nvSpPr>
        <p:spPr>
          <a:xfrm>
            <a:off x="7183707" y="3336454"/>
            <a:ext cx="2328155" cy="1815882"/>
          </a:xfrm>
          <a:prstGeom prst="rect">
            <a:avLst/>
          </a:prstGeom>
          <a:solidFill>
            <a:schemeClr val="bg1"/>
          </a:solidFill>
          <a:ln w="38100">
            <a:solidFill>
              <a:srgbClr val="00B0FF"/>
            </a:solidFill>
          </a:ln>
        </p:spPr>
        <p:txBody>
          <a:bodyPr wrap="square" rtlCol="0">
            <a:spAutoFit/>
          </a:bodyPr>
          <a:lstStyle/>
          <a:p>
            <a:r>
              <a:rPr lang="it-IT" sz="1400" dirty="0">
                <a:solidFill>
                  <a:srgbClr val="00B0FF"/>
                </a:solidFill>
              </a:rPr>
              <a:t>«</a:t>
            </a:r>
            <a:r>
              <a:rPr lang="it-IT" sz="1400" dirty="0"/>
              <a:t>J’ai découvert le roman d’Alice Zeniter lorsqu’il m’a été offert par mon fr</a:t>
            </a:r>
            <a:r>
              <a:rPr lang="fr-FR" sz="1400" dirty="0"/>
              <a:t>ê</a:t>
            </a:r>
            <a:r>
              <a:rPr lang="it-IT" sz="1400" dirty="0"/>
              <a:t>re, qui m’a conseillé de le lire par rapport à notre histoire à nous. Quand je l’ai lu ca m’a complétement renversé par rapport à ma famille.</a:t>
            </a:r>
            <a:r>
              <a:rPr lang="it-IT" sz="1400" dirty="0">
                <a:solidFill>
                  <a:srgbClr val="00B0FF"/>
                </a:solidFill>
              </a:rPr>
              <a:t>»</a:t>
            </a:r>
            <a:endParaRPr lang="fr-FR" sz="1400" dirty="0">
              <a:solidFill>
                <a:srgbClr val="00B0FF"/>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552" y="431178"/>
            <a:ext cx="3835310" cy="2556873"/>
          </a:xfrm>
          <a:prstGeom prst="rect">
            <a:avLst/>
          </a:prstGeom>
          <a:ln w="12700">
            <a:solidFill>
              <a:srgbClr val="00B0FF"/>
            </a:solidFill>
          </a:ln>
        </p:spPr>
      </p:pic>
      <p:sp>
        <p:nvSpPr>
          <p:cNvPr id="10" name="Rectangle 9"/>
          <p:cNvSpPr/>
          <p:nvPr/>
        </p:nvSpPr>
        <p:spPr>
          <a:xfrm>
            <a:off x="8692407" y="2787996"/>
            <a:ext cx="819455" cy="200055"/>
          </a:xfrm>
          <a:prstGeom prst="rect">
            <a:avLst/>
          </a:prstGeom>
          <a:solidFill>
            <a:schemeClr val="tx1"/>
          </a:solidFill>
        </p:spPr>
        <p:txBody>
          <a:bodyPr wrap="none">
            <a:spAutoFit/>
          </a:bodyPr>
          <a:lstStyle/>
          <a:p>
            <a:r>
              <a:rPr lang="fr-FR" sz="700" dirty="0">
                <a:solidFill>
                  <a:schemeClr val="bg1"/>
                </a:solidFill>
              </a:rPr>
              <a:t>© Romain </a:t>
            </a:r>
            <a:r>
              <a:rPr lang="fr-FR" sz="700" dirty="0" err="1">
                <a:solidFill>
                  <a:schemeClr val="bg1"/>
                </a:solidFill>
              </a:rPr>
              <a:t>Guédé</a:t>
            </a:r>
            <a:endParaRPr lang="fr-FR" sz="700" dirty="0">
              <a:solidFill>
                <a:schemeClr val="bg1"/>
              </a:solidFill>
            </a:endParaRPr>
          </a:p>
        </p:txBody>
      </p:sp>
      <p:sp>
        <p:nvSpPr>
          <p:cNvPr id="11" name="Rectangle 10"/>
          <p:cNvSpPr/>
          <p:nvPr/>
        </p:nvSpPr>
        <p:spPr>
          <a:xfrm>
            <a:off x="7714412" y="5094224"/>
            <a:ext cx="1797450" cy="250645"/>
          </a:xfrm>
          <a:prstGeom prst="rect">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latin typeface="Sharp Grotesk Medium 25" panose="00000605000000000000" pitchFamily="50" charset="0"/>
              </a:rPr>
              <a:t>Sabrina Kouroughli</a:t>
            </a:r>
            <a:endParaRPr lang="fr-FR" sz="900" dirty="0">
              <a:latin typeface="Sharp Grotesk Medium 25" panose="00000605000000000000" pitchFamily="50" charset="0"/>
            </a:endParaRPr>
          </a:p>
        </p:txBody>
      </p:sp>
    </p:spTree>
    <p:extLst>
      <p:ext uri="{BB962C8B-B14F-4D97-AF65-F5344CB8AC3E}">
        <p14:creationId xmlns:p14="http://schemas.microsoft.com/office/powerpoint/2010/main" val="22465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Rectangle 6">
            <a:hlinkClick r:id="rId2" action="ppaction://hlinksldjump"/>
          </p:cNvPr>
          <p:cNvGrpSpPr/>
          <p:nvPr/>
        </p:nvGrpSpPr>
        <p:grpSpPr>
          <a:xfrm>
            <a:off x="8590518" y="6399154"/>
            <a:ext cx="1190451" cy="390783"/>
            <a:chOff x="-1" y="-1"/>
            <a:chExt cx="1190450" cy="390781"/>
          </a:xfrm>
        </p:grpSpPr>
        <p:sp>
          <p:nvSpPr>
            <p:cNvPr id="16" name="Rectangle"/>
            <p:cNvSpPr/>
            <p:nvPr/>
          </p:nvSpPr>
          <p:spPr>
            <a:xfrm>
              <a:off x="-1" y="-1"/>
              <a:ext cx="1190450" cy="390781"/>
            </a:xfrm>
            <a:prstGeom prst="rect">
              <a:avLst/>
            </a:prstGeom>
            <a:solidFill>
              <a:srgbClr val="00B0F0"/>
            </a:solidFill>
            <a:ln w="12700" cap="flat">
              <a:noFill/>
              <a:miter lim="400000"/>
            </a:ln>
            <a:effectLst/>
          </p:spPr>
          <p:txBody>
            <a:bodyPr wrap="square" lIns="45718" tIns="45718" rIns="45718" bIns="45718" numCol="1" anchor="ctr">
              <a:noAutofit/>
            </a:bodyPr>
            <a:lstStyle/>
            <a:p>
              <a:pPr algn="ctr">
                <a:defRPr sz="1800" b="0">
                  <a:latin typeface="Sharp Grotesk SemiBold 15"/>
                  <a:ea typeface="Sharp Grotesk SemiBold 15"/>
                  <a:cs typeface="Sharp Grotesk SemiBold 15"/>
                  <a:sym typeface="Sharp Grotesk SemiBold 15"/>
                </a:defRPr>
              </a:pPr>
              <a:endParaRPr dirty="0"/>
            </a:p>
          </p:txBody>
        </p:sp>
        <p:sp>
          <p:nvSpPr>
            <p:cNvPr id="17" name="sommaire">
              <a:hlinkClick r:id="rId3" action="ppaction://hlinksldjump"/>
            </p:cNvPr>
            <p:cNvSpPr txBox="1"/>
            <p:nvPr/>
          </p:nvSpPr>
          <p:spPr>
            <a:xfrm>
              <a:off x="-1" y="64585"/>
              <a:ext cx="1190450" cy="261605"/>
            </a:xfrm>
            <a:prstGeom prst="rect">
              <a:avLst/>
            </a:prstGeom>
            <a:solidFill>
              <a:srgbClr val="00B0F0"/>
            </a:solid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200">
                  <a:latin typeface="Sharp Grotesk SemiBold 15"/>
                  <a:ea typeface="Sharp Grotesk SemiBold 15"/>
                  <a:cs typeface="Sharp Grotesk SemiBold 15"/>
                  <a:sym typeface="Sharp Grotesk SemiBold 15"/>
                </a:defRPr>
              </a:lvl1pPr>
            </a:lstStyle>
            <a:p>
              <a:r>
                <a:rPr lang="fr-FR" sz="1100" dirty="0">
                  <a:latin typeface="+mj-lt"/>
                </a:rPr>
                <a:t>SOMMAIRE</a:t>
              </a:r>
            </a:p>
          </p:txBody>
        </p:sp>
      </p:grpSp>
      <p:sp>
        <p:nvSpPr>
          <p:cNvPr id="28" name="Rectangle">
            <a:extLst>
              <a:ext uri="{FF2B5EF4-FFF2-40B4-BE49-F238E27FC236}">
                <a16:creationId xmlns:a16="http://schemas.microsoft.com/office/drawing/2014/main" id="{3C44C17C-02B2-4170-A96F-EE05FFDC9A5F}"/>
              </a:ext>
            </a:extLst>
          </p:cNvPr>
          <p:cNvSpPr/>
          <p:nvPr/>
        </p:nvSpPr>
        <p:spPr>
          <a:xfrm>
            <a:off x="163435" y="740938"/>
            <a:ext cx="2036452" cy="432004"/>
          </a:xfrm>
          <a:prstGeom prst="rect">
            <a:avLst/>
          </a:prstGeom>
          <a:solidFill>
            <a:srgbClr val="FFFFFF"/>
          </a:solidFill>
          <a:ln w="38100" cap="flat">
            <a:solidFill>
              <a:srgbClr val="2A2A2A"/>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00"/>
                </a:solidFill>
                <a:latin typeface="Sharp Grotesk Medium 25"/>
                <a:ea typeface="Sharp Grotesk Medium 25"/>
                <a:cs typeface="Sharp Grotesk Medium 25"/>
                <a:sym typeface="Sharp Grotesk Medium 25"/>
              </a:defRPr>
            </a:pPr>
            <a:r>
              <a:rPr kumimoji="0" lang="fr-FR" sz="1800" b="1" i="0" u="none" strike="noStrike" kern="0" cap="none" spc="0" normalizeH="0" baseline="0" noProof="0" dirty="0">
                <a:ln>
                  <a:noFill/>
                </a:ln>
                <a:solidFill>
                  <a:srgbClr val="000000"/>
                </a:solidFill>
                <a:effectLst/>
                <a:uLnTx/>
                <a:uFillTx/>
                <a:latin typeface="Calibri"/>
                <a:sym typeface="Sharp Grotesk Medium 25"/>
              </a:rPr>
              <a:t>Le contexte colonial</a:t>
            </a:r>
          </a:p>
        </p:txBody>
      </p:sp>
      <p:sp>
        <p:nvSpPr>
          <p:cNvPr id="29" name="ZoneTexte 5">
            <a:extLst>
              <a:ext uri="{FF2B5EF4-FFF2-40B4-BE49-F238E27FC236}">
                <a16:creationId xmlns:a16="http://schemas.microsoft.com/office/drawing/2014/main" id="{ADE56E00-332D-4019-98DC-6DEB0B25A24F}"/>
              </a:ext>
            </a:extLst>
          </p:cNvPr>
          <p:cNvSpPr txBox="1"/>
          <p:nvPr/>
        </p:nvSpPr>
        <p:spPr>
          <a:xfrm>
            <a:off x="163435" y="112542"/>
            <a:ext cx="4156895" cy="523216"/>
          </a:xfrm>
          <a:prstGeom prst="rect">
            <a:avLst/>
          </a:prstGeom>
          <a:solidFill>
            <a:srgbClr val="00B0F0"/>
          </a:solidFill>
          <a:ln w="38100">
            <a:solidFill>
              <a:srgbClr val="000000"/>
            </a:solidFill>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defRPr sz="1800" b="0">
                <a:solidFill>
                  <a:srgbClr val="000000"/>
                </a:solidFill>
                <a:latin typeface="Sharp Grotesk Medium 25"/>
                <a:ea typeface="Sharp Grotesk Medium 25"/>
                <a:cs typeface="Sharp Grotesk Medium 25"/>
                <a:sym typeface="Sharp Grotesk Medium 25"/>
              </a:defRPr>
            </a:lvl1pPr>
          </a:lstStyle>
          <a:p>
            <a:r>
              <a:rPr sz="2800" b="1" dirty="0">
                <a:latin typeface="+mn-lt"/>
              </a:rPr>
              <a:t> </a:t>
            </a:r>
            <a:r>
              <a:rPr lang="fr-FR" sz="2800" b="1" dirty="0">
                <a:latin typeface="+mn-lt"/>
              </a:rPr>
              <a:t>Contexte historique</a:t>
            </a:r>
          </a:p>
        </p:txBody>
      </p:sp>
      <p:sp>
        <p:nvSpPr>
          <p:cNvPr id="22" name="Rectangle 21">
            <a:extLst>
              <a:ext uri="{FF2B5EF4-FFF2-40B4-BE49-F238E27FC236}">
                <a16:creationId xmlns:a16="http://schemas.microsoft.com/office/drawing/2014/main" id="{29F39416-D360-4C04-89E4-7033663EB564}"/>
              </a:ext>
            </a:extLst>
          </p:cNvPr>
          <p:cNvSpPr/>
          <p:nvPr/>
        </p:nvSpPr>
        <p:spPr>
          <a:xfrm>
            <a:off x="144686" y="1271471"/>
            <a:ext cx="6230947" cy="2238287"/>
          </a:xfrm>
          <a:prstGeom prst="rect">
            <a:avLst/>
          </a:prstGeom>
          <a:solidFill>
            <a:srgbClr val="FFFFFF"/>
          </a:solidFill>
          <a:ln w="38100">
            <a:solidFill>
              <a:schemeClr val="bg1"/>
            </a:solidFill>
            <a:miter lim="400000"/>
          </a:ln>
        </p:spPr>
        <p:txBody>
          <a:bodyPr wrap="square" lIns="72000" tIns="72000" rIns="72000" bIns="72000">
            <a:spAutoFit/>
          </a:bodyPr>
          <a:lstStyle/>
          <a:p>
            <a:pPr algn="l"/>
            <a:r>
              <a:rPr lang="fr-FR" sz="1200" b="1" dirty="0">
                <a:solidFill>
                  <a:srgbClr val="00B0F0"/>
                </a:solidFill>
                <a:latin typeface="Sharp Grotesk Medium 25" panose="00000605000000000000" pitchFamily="50" charset="0"/>
              </a:rPr>
              <a:t>La conquête française de l’Algérie en quelques dates clés</a:t>
            </a:r>
            <a:endParaRPr lang="fr-FR" b="1" dirty="0">
              <a:solidFill>
                <a:srgbClr val="000000"/>
              </a:solidFill>
              <a:latin typeface="Sharp Grotesk Medium 25" panose="00000605000000000000" pitchFamily="50" charset="0"/>
            </a:endParaRPr>
          </a:p>
          <a:p>
            <a:pPr algn="l">
              <a:spcAft>
                <a:spcPts val="600"/>
              </a:spcAft>
            </a:pPr>
            <a:endParaRPr lang="fr-FR" sz="1100" b="0" dirty="0">
              <a:solidFill>
                <a:srgbClr val="000000"/>
              </a:solidFill>
            </a:endParaRPr>
          </a:p>
          <a:p>
            <a:pPr algn="l">
              <a:spcAft>
                <a:spcPts val="600"/>
              </a:spcAft>
            </a:pPr>
            <a:r>
              <a:rPr lang="fr-FR" sz="1100" b="0" dirty="0">
                <a:solidFill>
                  <a:srgbClr val="000000"/>
                </a:solidFill>
              </a:rPr>
              <a:t>Avant 1830, l’Algérie est un territoire de l’Empire ottoman. </a:t>
            </a:r>
          </a:p>
          <a:p>
            <a:pPr algn="l">
              <a:spcAft>
                <a:spcPts val="600"/>
              </a:spcAft>
            </a:pPr>
            <a:r>
              <a:rPr lang="fr-FR" sz="1100" b="0" dirty="0">
                <a:solidFill>
                  <a:srgbClr val="000000"/>
                </a:solidFill>
              </a:rPr>
              <a:t>A partir de 1830, la France, qui possède déjà des colonies depuis le XVIe siècle, se lance dans une grande conquête impérialiste. Au début du siècle suivant, elle contrôle 1/10</a:t>
            </a:r>
            <a:r>
              <a:rPr lang="fr-FR" sz="1100" b="0" baseline="30000" dirty="0">
                <a:solidFill>
                  <a:srgbClr val="000000"/>
                </a:solidFill>
              </a:rPr>
              <a:t>e</a:t>
            </a:r>
            <a:r>
              <a:rPr lang="fr-FR" sz="1100" b="0" dirty="0">
                <a:solidFill>
                  <a:srgbClr val="000000"/>
                </a:solidFill>
              </a:rPr>
              <a:t> de la surface de la terre. </a:t>
            </a:r>
          </a:p>
          <a:p>
            <a:pPr algn="l">
              <a:spcAft>
                <a:spcPts val="600"/>
              </a:spcAft>
            </a:pPr>
            <a:r>
              <a:rPr lang="fr-FR" sz="1100" b="0" dirty="0">
                <a:solidFill>
                  <a:srgbClr val="000000"/>
                </a:solidFill>
              </a:rPr>
              <a:t>De plus, en 1827, une crise diplomatique franco-algérienne explose au sujet d’une dette française impayée.</a:t>
            </a:r>
          </a:p>
          <a:p>
            <a:pPr algn="l">
              <a:spcAft>
                <a:spcPts val="600"/>
              </a:spcAft>
            </a:pPr>
            <a:r>
              <a:rPr lang="fr-FR" sz="1100" b="0" dirty="0">
                <a:solidFill>
                  <a:srgbClr val="00B0F0"/>
                </a:solidFill>
              </a:rPr>
              <a:t>Les troupes françaises débarquent </a:t>
            </a:r>
            <a:r>
              <a:rPr lang="fr-FR" sz="1100" b="0" dirty="0">
                <a:solidFill>
                  <a:srgbClr val="000000"/>
                </a:solidFill>
              </a:rPr>
              <a:t>à </a:t>
            </a:r>
            <a:r>
              <a:rPr lang="fr-FR" sz="1100" b="0" dirty="0" err="1">
                <a:solidFill>
                  <a:srgbClr val="000000"/>
                </a:solidFill>
              </a:rPr>
              <a:t>Siddi-Ferruch</a:t>
            </a:r>
            <a:r>
              <a:rPr lang="fr-FR" sz="1100" b="0" dirty="0">
                <a:solidFill>
                  <a:srgbClr val="000000"/>
                </a:solidFill>
              </a:rPr>
              <a:t> le 14 juin </a:t>
            </a:r>
            <a:r>
              <a:rPr lang="fr-FR" sz="1100" b="0" dirty="0">
                <a:solidFill>
                  <a:srgbClr val="00B0F0"/>
                </a:solidFill>
              </a:rPr>
              <a:t>1830.</a:t>
            </a:r>
            <a:r>
              <a:rPr lang="fr-FR" sz="1100" b="0" dirty="0">
                <a:solidFill>
                  <a:srgbClr val="000000"/>
                </a:solidFill>
              </a:rPr>
              <a:t> Entre 1830 et 1847 , l’armée française conquiert une partie du territoire algérien. Cette conquête est marquée par la résistance à l’ouest de l’émir </a:t>
            </a:r>
            <a:r>
              <a:rPr lang="fr-FR" sz="1100" b="0" dirty="0" err="1">
                <a:solidFill>
                  <a:srgbClr val="000000"/>
                </a:solidFill>
              </a:rPr>
              <a:t>Abd</a:t>
            </a:r>
            <a:r>
              <a:rPr lang="fr-FR" sz="1100" b="0" dirty="0">
                <a:solidFill>
                  <a:srgbClr val="000000"/>
                </a:solidFill>
              </a:rPr>
              <a:t> El-Kader, qui finit par se rendre le 23 décembre 1847.</a:t>
            </a:r>
          </a:p>
          <a:p>
            <a:pPr algn="l">
              <a:spcAft>
                <a:spcPts val="600"/>
              </a:spcAft>
            </a:pPr>
            <a:r>
              <a:rPr lang="fr-FR" sz="1100" b="0" dirty="0">
                <a:solidFill>
                  <a:srgbClr val="000000"/>
                </a:solidFill>
              </a:rPr>
              <a:t>Le </a:t>
            </a:r>
            <a:r>
              <a:rPr lang="fr-FR" sz="1100" b="0" dirty="0">
                <a:solidFill>
                  <a:srgbClr val="00B0F0"/>
                </a:solidFill>
              </a:rPr>
              <a:t>12 novembre 1848, </a:t>
            </a:r>
            <a:r>
              <a:rPr lang="fr-FR" sz="1100" b="0" dirty="0">
                <a:solidFill>
                  <a:srgbClr val="00B0FF"/>
                </a:solidFill>
              </a:rPr>
              <a:t>l’Algérie est officiellement </a:t>
            </a:r>
            <a:r>
              <a:rPr lang="fr-FR" sz="1100" b="0" dirty="0">
                <a:solidFill>
                  <a:srgbClr val="00B0F0"/>
                </a:solidFill>
                <a:latin typeface="+mj-lt"/>
                <a:ea typeface="+mn-ea"/>
                <a:cs typeface="+mn-cs"/>
              </a:rPr>
              <a:t>proclamée « territoire français ».</a:t>
            </a:r>
          </a:p>
        </p:txBody>
      </p:sp>
      <p:sp>
        <p:nvSpPr>
          <p:cNvPr id="24" name="Rectangle 23">
            <a:extLst>
              <a:ext uri="{FF2B5EF4-FFF2-40B4-BE49-F238E27FC236}">
                <a16:creationId xmlns:a16="http://schemas.microsoft.com/office/drawing/2014/main" id="{C08070EF-15F4-4C18-B12A-48DBE89848D7}"/>
              </a:ext>
            </a:extLst>
          </p:cNvPr>
          <p:cNvSpPr/>
          <p:nvPr/>
        </p:nvSpPr>
        <p:spPr>
          <a:xfrm>
            <a:off x="163435" y="3608287"/>
            <a:ext cx="5828275" cy="3153922"/>
          </a:xfrm>
          <a:prstGeom prst="rect">
            <a:avLst/>
          </a:prstGeom>
          <a:solidFill>
            <a:srgbClr val="FFFFFF"/>
          </a:solidFill>
          <a:ln w="38100">
            <a:solidFill>
              <a:schemeClr val="bg1"/>
            </a:solidFill>
            <a:miter lim="400000"/>
          </a:ln>
        </p:spPr>
        <p:txBody>
          <a:bodyPr wrap="square" lIns="72000" tIns="72000" rIns="72000" bIns="72000">
            <a:spAutoFit/>
          </a:bodyPr>
          <a:lstStyle/>
          <a:p>
            <a:pPr algn="l"/>
            <a:r>
              <a:rPr lang="fr-FR" sz="1200" b="1" dirty="0">
                <a:solidFill>
                  <a:srgbClr val="00B0F0"/>
                </a:solidFill>
                <a:latin typeface="Sharp Grotesk Medium 25" panose="00000605000000000000" pitchFamily="50" charset="0"/>
              </a:rPr>
              <a:t>Les réalités de la colonisation</a:t>
            </a:r>
          </a:p>
          <a:p>
            <a:pPr algn="l"/>
            <a:endParaRPr lang="fr-FR" sz="1050" dirty="0">
              <a:solidFill>
                <a:srgbClr val="0099FF"/>
              </a:solidFill>
              <a:ea typeface="+mn-ea"/>
              <a:cs typeface="+mn-cs"/>
            </a:endParaRPr>
          </a:p>
          <a:p>
            <a:pPr>
              <a:spcAft>
                <a:spcPts val="600"/>
              </a:spcAft>
            </a:pPr>
            <a:r>
              <a:rPr lang="fr-FR" sz="1100" b="0" dirty="0">
                <a:solidFill>
                  <a:srgbClr val="000000"/>
                </a:solidFill>
                <a:ea typeface="+mn-ea"/>
                <a:cs typeface="+mn-cs"/>
              </a:rPr>
              <a:t>Dès le début des années 1850, les </a:t>
            </a:r>
            <a:r>
              <a:rPr lang="fr-FR" sz="1100" b="0" dirty="0">
                <a:solidFill>
                  <a:srgbClr val="00B0F0"/>
                </a:solidFill>
                <a:ea typeface="+mn-ea"/>
                <a:cs typeface="+mn-cs"/>
              </a:rPr>
              <a:t>insurrections </a:t>
            </a:r>
            <a:r>
              <a:rPr lang="fr-FR" sz="1100" b="0" dirty="0">
                <a:solidFill>
                  <a:srgbClr val="000000"/>
                </a:solidFill>
                <a:ea typeface="+mn-ea"/>
                <a:cs typeface="+mn-cs"/>
              </a:rPr>
              <a:t>contre le pouvoir colonial sont </a:t>
            </a:r>
            <a:r>
              <a:rPr lang="fr-FR" sz="1100" b="0" dirty="0">
                <a:solidFill>
                  <a:srgbClr val="00B0F0"/>
                </a:solidFill>
                <a:ea typeface="+mn-ea"/>
                <a:cs typeface="+mn-cs"/>
              </a:rPr>
              <a:t>réprimées dans le sang. </a:t>
            </a:r>
          </a:p>
          <a:p>
            <a:pPr>
              <a:spcAft>
                <a:spcPts val="600"/>
              </a:spcAft>
            </a:pPr>
            <a:r>
              <a:rPr lang="fr-FR" sz="1100" b="0" dirty="0">
                <a:solidFill>
                  <a:srgbClr val="000000"/>
                </a:solidFill>
                <a:ea typeface="+mn-ea"/>
                <a:cs typeface="+mn-cs"/>
              </a:rPr>
              <a:t>La </a:t>
            </a:r>
            <a:r>
              <a:rPr lang="fr-FR" sz="1100" b="0" dirty="0">
                <a:solidFill>
                  <a:srgbClr val="00B0F0"/>
                </a:solidFill>
                <a:ea typeface="+mn-ea"/>
                <a:cs typeface="+mn-cs"/>
              </a:rPr>
              <a:t>famine</a:t>
            </a:r>
            <a:r>
              <a:rPr lang="fr-FR" sz="1100" b="0" dirty="0">
                <a:solidFill>
                  <a:srgbClr val="000000"/>
                </a:solidFill>
                <a:ea typeface="+mn-ea"/>
                <a:cs typeface="+mn-cs"/>
              </a:rPr>
              <a:t> ravage l’Algérie entre 1866 et 1868.</a:t>
            </a:r>
          </a:p>
          <a:p>
            <a:pPr>
              <a:spcAft>
                <a:spcPts val="600"/>
              </a:spcAft>
            </a:pPr>
            <a:r>
              <a:rPr lang="fr-FR" sz="1100" b="0" dirty="0">
                <a:solidFill>
                  <a:srgbClr val="000000"/>
                </a:solidFill>
                <a:ea typeface="+mn-ea"/>
                <a:cs typeface="+mn-cs"/>
              </a:rPr>
              <a:t>En 1871, près de 500 000 hectares de </a:t>
            </a:r>
            <a:r>
              <a:rPr lang="fr-FR" sz="1100" b="0" dirty="0">
                <a:solidFill>
                  <a:srgbClr val="00B0F0"/>
                </a:solidFill>
                <a:ea typeface="+mn-ea"/>
                <a:cs typeface="+mn-cs"/>
              </a:rPr>
              <a:t>terres sont confisqués </a:t>
            </a:r>
            <a:r>
              <a:rPr lang="fr-FR" sz="1100" b="0" dirty="0">
                <a:solidFill>
                  <a:srgbClr val="000000"/>
                </a:solidFill>
                <a:ea typeface="+mn-ea"/>
                <a:cs typeface="+mn-cs"/>
              </a:rPr>
              <a:t>et attribués aux colons.</a:t>
            </a:r>
          </a:p>
          <a:p>
            <a:pPr>
              <a:spcAft>
                <a:spcPts val="600"/>
              </a:spcAft>
            </a:pPr>
            <a:r>
              <a:rPr lang="fr-FR" sz="1100" b="0" dirty="0">
                <a:solidFill>
                  <a:srgbClr val="000000"/>
                </a:solidFill>
                <a:ea typeface="+mn-ea"/>
                <a:cs typeface="+mn-cs"/>
              </a:rPr>
              <a:t>En </a:t>
            </a:r>
            <a:r>
              <a:rPr lang="fr-FR" sz="1100" b="0" dirty="0">
                <a:solidFill>
                  <a:srgbClr val="00B0F0"/>
                </a:solidFill>
                <a:ea typeface="+mn-ea"/>
                <a:cs typeface="+mn-cs"/>
              </a:rPr>
              <a:t>juin 1881 </a:t>
            </a:r>
            <a:r>
              <a:rPr lang="fr-FR" sz="1100" b="0" dirty="0">
                <a:solidFill>
                  <a:srgbClr val="000000"/>
                </a:solidFill>
                <a:ea typeface="+mn-ea"/>
                <a:cs typeface="+mn-cs"/>
              </a:rPr>
              <a:t>Jules Ferry, président du Conseil français, fait adopter le </a:t>
            </a:r>
            <a:r>
              <a:rPr lang="fr-FR" sz="1100" b="0" dirty="0">
                <a:solidFill>
                  <a:srgbClr val="00B0F0"/>
                </a:solidFill>
                <a:ea typeface="+mn-ea"/>
                <a:cs typeface="+mn-cs"/>
              </a:rPr>
              <a:t>code de l’indigénat, qui instaure un régime juridique spécial pour les Algériens</a:t>
            </a:r>
            <a:r>
              <a:rPr lang="fr-FR" sz="1100" b="0" dirty="0">
                <a:solidFill>
                  <a:srgbClr val="0099FF"/>
                </a:solidFill>
                <a:ea typeface="+mn-ea"/>
                <a:cs typeface="+mn-cs"/>
              </a:rPr>
              <a:t> </a:t>
            </a:r>
            <a:r>
              <a:rPr lang="fr-FR" sz="1100" b="0" dirty="0">
                <a:solidFill>
                  <a:srgbClr val="000000"/>
                </a:solidFill>
                <a:ea typeface="+mn-ea"/>
                <a:cs typeface="+mn-cs"/>
              </a:rPr>
              <a:t>de confession musulmane. </a:t>
            </a:r>
          </a:p>
          <a:p>
            <a:pPr>
              <a:spcAft>
                <a:spcPts val="600"/>
              </a:spcAft>
            </a:pPr>
            <a:r>
              <a:rPr lang="fr-FR" sz="1100" b="0" dirty="0">
                <a:solidFill>
                  <a:srgbClr val="000000"/>
                </a:solidFill>
                <a:ea typeface="+mn-ea"/>
                <a:cs typeface="+mn-cs"/>
              </a:rPr>
              <a:t>La </a:t>
            </a:r>
            <a:r>
              <a:rPr lang="fr-FR" sz="1100" b="0" dirty="0">
                <a:solidFill>
                  <a:srgbClr val="00B0F0"/>
                </a:solidFill>
                <a:ea typeface="+mn-ea"/>
                <a:cs typeface="+mn-cs"/>
              </a:rPr>
              <a:t>loi du 26 juin 1889 </a:t>
            </a:r>
            <a:r>
              <a:rPr lang="fr-FR" sz="1100" b="0" dirty="0">
                <a:solidFill>
                  <a:srgbClr val="000000"/>
                </a:solidFill>
                <a:ea typeface="+mn-ea"/>
                <a:cs typeface="+mn-cs"/>
              </a:rPr>
              <a:t>accorde la </a:t>
            </a:r>
            <a:r>
              <a:rPr lang="fr-FR" sz="1100" b="0" dirty="0">
                <a:solidFill>
                  <a:srgbClr val="00B0F0"/>
                </a:solidFill>
                <a:ea typeface="+mn-ea"/>
                <a:cs typeface="+mn-cs"/>
              </a:rPr>
              <a:t>nationalité </a:t>
            </a:r>
            <a:r>
              <a:rPr lang="fr-FR" sz="1100" b="0" dirty="0">
                <a:ea typeface="+mn-ea"/>
                <a:cs typeface="+mn-cs"/>
              </a:rPr>
              <a:t>française </a:t>
            </a:r>
            <a:r>
              <a:rPr lang="fr-FR" sz="1100" dirty="0"/>
              <a:t>à tous les descendants d’Européens non français présents en Algérie</a:t>
            </a:r>
            <a:r>
              <a:rPr lang="fr-FR" sz="1100" dirty="0">
                <a:solidFill>
                  <a:srgbClr val="00B0FF"/>
                </a:solidFill>
              </a:rPr>
              <a:t>, mais pas aux « indigènes musulmans » </a:t>
            </a:r>
            <a:r>
              <a:rPr lang="fr-FR" sz="1100" dirty="0"/>
              <a:t>(la population autochtone).</a:t>
            </a:r>
            <a:endParaRPr lang="fr-FR" sz="1100" b="0" dirty="0">
              <a:ea typeface="+mn-ea"/>
              <a:cs typeface="+mn-cs"/>
            </a:endParaRPr>
          </a:p>
          <a:p>
            <a:pPr>
              <a:spcAft>
                <a:spcPts val="600"/>
              </a:spcAft>
            </a:pPr>
            <a:r>
              <a:rPr lang="fr-FR" sz="1100" b="0" dirty="0">
                <a:solidFill>
                  <a:srgbClr val="000000"/>
                </a:solidFill>
                <a:ea typeface="+mn-ea"/>
                <a:cs typeface="+mn-cs"/>
              </a:rPr>
              <a:t>Ferhat Abbas, intellectuel et militant, présente en </a:t>
            </a:r>
            <a:r>
              <a:rPr lang="fr-FR" sz="1100" b="0" dirty="0">
                <a:solidFill>
                  <a:srgbClr val="00B0F0"/>
                </a:solidFill>
                <a:ea typeface="+mn-ea"/>
                <a:cs typeface="+mn-cs"/>
              </a:rPr>
              <a:t>mai 1943 le Manifeste du peuple algérien</a:t>
            </a:r>
            <a:r>
              <a:rPr lang="fr-FR" sz="1100" b="0" dirty="0">
                <a:solidFill>
                  <a:srgbClr val="000000"/>
                </a:solidFill>
                <a:ea typeface="+mn-ea"/>
                <a:cs typeface="+mn-cs"/>
              </a:rPr>
              <a:t>, qui </a:t>
            </a:r>
            <a:r>
              <a:rPr lang="fr-FR" sz="1100" b="0" dirty="0">
                <a:solidFill>
                  <a:srgbClr val="00B0F0"/>
                </a:solidFill>
                <a:ea typeface="+mn-ea"/>
                <a:cs typeface="+mn-cs"/>
              </a:rPr>
              <a:t>revendique l’égalité totale entre musulmans et Européens d’Algérie</a:t>
            </a:r>
            <a:r>
              <a:rPr lang="fr-FR" sz="1100" b="0" dirty="0">
                <a:solidFill>
                  <a:srgbClr val="000000"/>
                </a:solidFill>
                <a:ea typeface="+mn-ea"/>
                <a:cs typeface="+mn-cs"/>
              </a:rPr>
              <a:t>. Le texte est rejeté par le gouvernement français.</a:t>
            </a:r>
          </a:p>
          <a:p>
            <a:pPr>
              <a:spcAft>
                <a:spcPts val="600"/>
              </a:spcAft>
            </a:pPr>
            <a:r>
              <a:rPr lang="fr-FR" sz="1100" b="0" dirty="0">
                <a:solidFill>
                  <a:srgbClr val="000000"/>
                </a:solidFill>
                <a:ea typeface="+mn-ea"/>
                <a:cs typeface="+mn-cs"/>
              </a:rPr>
              <a:t>Le </a:t>
            </a:r>
            <a:r>
              <a:rPr lang="fr-FR" sz="1100" b="0" dirty="0">
                <a:solidFill>
                  <a:srgbClr val="00B0F0"/>
                </a:solidFill>
                <a:ea typeface="+mn-ea"/>
                <a:cs typeface="+mn-cs"/>
              </a:rPr>
              <a:t>7 mars 1944</a:t>
            </a:r>
            <a:r>
              <a:rPr lang="fr-FR" sz="1100" b="0" dirty="0">
                <a:solidFill>
                  <a:srgbClr val="000000"/>
                </a:solidFill>
                <a:ea typeface="+mn-ea"/>
                <a:cs typeface="+mn-cs"/>
              </a:rPr>
              <a:t>, de Gaulle signe une ordonnance qui supprime le code de l’indigénat et accorde la </a:t>
            </a:r>
            <a:r>
              <a:rPr lang="fr-FR" sz="1100" b="0" dirty="0">
                <a:solidFill>
                  <a:srgbClr val="00B0F0"/>
                </a:solidFill>
                <a:ea typeface="+mn-ea"/>
                <a:cs typeface="+mn-cs"/>
              </a:rPr>
              <a:t>citoyenneté française à 65 000 Algériens</a:t>
            </a:r>
            <a:r>
              <a:rPr lang="fr-FR" sz="1100" b="0" dirty="0">
                <a:solidFill>
                  <a:srgbClr val="000000"/>
                </a:solidFill>
                <a:ea typeface="+mn-ea"/>
                <a:cs typeface="+mn-cs"/>
              </a:rPr>
              <a:t>.</a:t>
            </a:r>
          </a:p>
        </p:txBody>
      </p:sp>
      <p:sp>
        <p:nvSpPr>
          <p:cNvPr id="2" name="Rectangle 1">
            <a:extLst>
              <a:ext uri="{FF2B5EF4-FFF2-40B4-BE49-F238E27FC236}">
                <a16:creationId xmlns:a16="http://schemas.microsoft.com/office/drawing/2014/main" id="{3307B60C-5B74-46DB-95E0-09B75EFF2C1A}"/>
              </a:ext>
            </a:extLst>
          </p:cNvPr>
          <p:cNvSpPr/>
          <p:nvPr/>
        </p:nvSpPr>
        <p:spPr>
          <a:xfrm>
            <a:off x="6593906" y="2529633"/>
            <a:ext cx="3187061" cy="3392449"/>
          </a:xfrm>
          <a:prstGeom prst="rect">
            <a:avLst/>
          </a:prstGeom>
          <a:solidFill>
            <a:srgbClr val="FFFFFF"/>
          </a:solidFill>
          <a:ln w="38100">
            <a:solidFill>
              <a:schemeClr val="bg1"/>
            </a:solidFill>
            <a:miter lim="400000"/>
          </a:ln>
        </p:spPr>
        <p:txBody>
          <a:bodyPr wrap="square" lIns="72000" tIns="72000" rIns="72000" bIns="72000">
            <a:spAutoFit/>
          </a:bodyPr>
          <a:lstStyle/>
          <a:p>
            <a:pPr algn="l"/>
            <a:r>
              <a:rPr lang="fr-FR" sz="1200" dirty="0">
                <a:solidFill>
                  <a:srgbClr val="00B0FF"/>
                </a:solidFill>
                <a:latin typeface="Sharp Grotesk Medium 25" panose="00000605000000000000" pitchFamily="50" charset="0"/>
              </a:rPr>
              <a:t>Le Massacre de Sétif</a:t>
            </a:r>
          </a:p>
          <a:p>
            <a:pPr algn="l"/>
            <a:endParaRPr lang="fr-FR" sz="1200" b="0" dirty="0">
              <a:solidFill>
                <a:srgbClr val="000000"/>
              </a:solidFill>
              <a:ea typeface="+mn-ea"/>
              <a:cs typeface="+mn-cs"/>
            </a:endParaRPr>
          </a:p>
          <a:p>
            <a:r>
              <a:rPr lang="fr-FR" sz="1100" b="0" dirty="0">
                <a:solidFill>
                  <a:srgbClr val="000000"/>
                </a:solidFill>
                <a:ea typeface="+mn-ea"/>
                <a:cs typeface="+mn-cs"/>
              </a:rPr>
              <a:t>Le </a:t>
            </a:r>
            <a:r>
              <a:rPr lang="fr-FR" sz="1100" b="0" dirty="0">
                <a:solidFill>
                  <a:srgbClr val="00B0F0"/>
                </a:solidFill>
                <a:ea typeface="+mn-ea"/>
                <a:cs typeface="+mn-cs"/>
              </a:rPr>
              <a:t>8 mai 1945</a:t>
            </a:r>
            <a:r>
              <a:rPr lang="fr-FR" sz="1100" b="0" dirty="0">
                <a:solidFill>
                  <a:srgbClr val="000000"/>
                </a:solidFill>
                <a:ea typeface="+mn-ea"/>
                <a:cs typeface="+mn-cs"/>
              </a:rPr>
              <a:t>, à l’occasion des célébrations de la victoire des Alliés contre l’Allemagne, une </a:t>
            </a:r>
            <a:r>
              <a:rPr lang="fr-FR" sz="1100" b="0" dirty="0">
                <a:solidFill>
                  <a:srgbClr val="00B0F0"/>
                </a:solidFill>
                <a:ea typeface="+mn-ea"/>
                <a:cs typeface="+mn-cs"/>
              </a:rPr>
              <a:t>manifestation de nationalistes algériens a lieu à Sétif</a:t>
            </a:r>
            <a:r>
              <a:rPr lang="fr-FR" sz="1100" b="0" dirty="0">
                <a:solidFill>
                  <a:srgbClr val="000000"/>
                </a:solidFill>
                <a:ea typeface="+mn-ea"/>
                <a:cs typeface="+mn-cs"/>
              </a:rPr>
              <a:t>, dans le département de Constantine. </a:t>
            </a:r>
          </a:p>
          <a:p>
            <a:endParaRPr lang="fr-FR" sz="1100" b="0" dirty="0">
              <a:solidFill>
                <a:srgbClr val="000000"/>
              </a:solidFill>
              <a:ea typeface="+mn-ea"/>
              <a:cs typeface="+mn-cs"/>
            </a:endParaRPr>
          </a:p>
          <a:p>
            <a:r>
              <a:rPr lang="fr-FR" sz="1100" b="0" dirty="0">
                <a:solidFill>
                  <a:srgbClr val="000000"/>
                </a:solidFill>
                <a:ea typeface="+mn-ea"/>
                <a:cs typeface="+mn-cs"/>
              </a:rPr>
              <a:t>Cette manifestation est autorisée sous plusieurs conditions : elle ne doit pas être "politique", et on ne doit voir aucun drapeau à part ceux de la France et de ses alliés. Pourtant, un jeune homme brandit le drapeau algérien. </a:t>
            </a:r>
            <a:r>
              <a:rPr lang="fr-FR" sz="1100" b="0" dirty="0">
                <a:solidFill>
                  <a:srgbClr val="00B0F0"/>
                </a:solidFill>
                <a:ea typeface="+mn-ea"/>
                <a:cs typeface="+mn-cs"/>
              </a:rPr>
              <a:t>Les manifestations tournent à l’émeute</a:t>
            </a:r>
            <a:r>
              <a:rPr lang="fr-FR" sz="1100" b="0" dirty="0">
                <a:solidFill>
                  <a:srgbClr val="000000"/>
                </a:solidFill>
                <a:ea typeface="+mn-ea"/>
                <a:cs typeface="+mn-cs"/>
              </a:rPr>
              <a:t> entre policiers et manifestants et plus largement entre autochtones et colons. </a:t>
            </a:r>
            <a:r>
              <a:rPr lang="fr-FR" sz="1100" b="0" dirty="0">
                <a:solidFill>
                  <a:srgbClr val="00B0F0"/>
                </a:solidFill>
                <a:ea typeface="+mn-ea"/>
                <a:cs typeface="+mn-cs"/>
              </a:rPr>
              <a:t>Le mouvement atteint ensuite les villages alentours, notamment Guelma et </a:t>
            </a:r>
            <a:r>
              <a:rPr lang="fr-FR" sz="1100" b="0" dirty="0" err="1">
                <a:solidFill>
                  <a:srgbClr val="00B0F0"/>
                </a:solidFill>
                <a:ea typeface="+mn-ea"/>
                <a:cs typeface="+mn-cs"/>
              </a:rPr>
              <a:t>Kherrata</a:t>
            </a:r>
            <a:r>
              <a:rPr lang="fr-FR" sz="1100" b="0" dirty="0">
                <a:solidFill>
                  <a:srgbClr val="000000"/>
                </a:solidFill>
                <a:ea typeface="+mn-ea"/>
                <a:cs typeface="+mn-cs"/>
              </a:rPr>
              <a:t>. L'armée intervient et la répression dure jusqu'au mois de juillet. On compte </a:t>
            </a:r>
            <a:r>
              <a:rPr lang="fr-FR" sz="1100" b="0" dirty="0">
                <a:solidFill>
                  <a:srgbClr val="00B0F0"/>
                </a:solidFill>
                <a:ea typeface="+mn-ea"/>
                <a:cs typeface="+mn-cs"/>
              </a:rPr>
              <a:t>plusieurs dizaines de milliers de musulmans et une centaine d’Européens tués.</a:t>
            </a:r>
          </a:p>
        </p:txBody>
      </p:sp>
      <p:pic>
        <p:nvPicPr>
          <p:cNvPr id="1026" name="Picture 2" descr="Description de cette image, également commentée ci-après">
            <a:extLst>
              <a:ext uri="{FF2B5EF4-FFF2-40B4-BE49-F238E27FC236}">
                <a16:creationId xmlns:a16="http://schemas.microsoft.com/office/drawing/2014/main" id="{AA46B2CC-861F-42CA-866B-EAA2C0650B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93906" y="121695"/>
            <a:ext cx="3148659" cy="2279253"/>
          </a:xfrm>
          <a:prstGeom prst="rect">
            <a:avLst/>
          </a:prstGeom>
          <a:blipFill>
            <a:blip r:embed="rId5">
              <a:extLst>
                <a:ext uri="{28A0092B-C50C-407E-A947-70E740481C1C}">
                  <a14:useLocalDpi xmlns:a14="http://schemas.microsoft.com/office/drawing/2010/main"/>
                </a:ext>
              </a:extLst>
            </a:blip>
            <a:stretch>
              <a:fillRect/>
            </a:stretch>
          </a:blipFill>
          <a:ln w="25400" cap="flat">
            <a:solidFill>
              <a:schemeClr val="accent1"/>
            </a:solidFill>
            <a:prstDash val="solid"/>
            <a:round/>
          </a:ln>
          <a:effectLst/>
          <a:sp3d/>
        </p:spPr>
      </p:pic>
      <p:sp>
        <p:nvSpPr>
          <p:cNvPr id="3" name="Rectangle 2">
            <a:extLst>
              <a:ext uri="{FF2B5EF4-FFF2-40B4-BE49-F238E27FC236}">
                <a16:creationId xmlns:a16="http://schemas.microsoft.com/office/drawing/2014/main" id="{2AF64A70-5801-4534-9F1A-0464ADE568DC}"/>
              </a:ext>
            </a:extLst>
          </p:cNvPr>
          <p:cNvSpPr/>
          <p:nvPr/>
        </p:nvSpPr>
        <p:spPr>
          <a:xfrm>
            <a:off x="6593906" y="2193199"/>
            <a:ext cx="3148659" cy="207749"/>
          </a:xfrm>
          <a:prstGeom prst="rect">
            <a:avLst/>
          </a:prstGeom>
          <a:solidFill>
            <a:srgbClr val="000000"/>
          </a:solidFill>
          <a:ln w="12700">
            <a:miter lim="400000"/>
          </a:ln>
        </p:spPr>
        <p:txBody>
          <a:bodyPr wrap="square" lIns="45718" tIns="45718" rIns="45718" bIns="45718">
            <a:spAutoFit/>
          </a:bodyPr>
          <a:lstStyle/>
          <a:p>
            <a:pPr algn="ctr"/>
            <a:r>
              <a:rPr lang="fr-FR" sz="750" b="0" i="1" dirty="0">
                <a:solidFill>
                  <a:schemeClr val="bg1"/>
                </a:solidFill>
                <a:latin typeface="+mj-lt"/>
                <a:ea typeface="+mn-ea"/>
                <a:cs typeface="+mn-cs"/>
              </a:rPr>
              <a:t>La reddition d'</a:t>
            </a:r>
            <a:r>
              <a:rPr lang="fr-FR" sz="750" b="0" i="1" dirty="0" err="1">
                <a:solidFill>
                  <a:schemeClr val="bg1"/>
                </a:solidFill>
                <a:latin typeface="+mj-lt"/>
                <a:ea typeface="+mn-ea"/>
                <a:cs typeface="+mn-cs"/>
              </a:rPr>
              <a:t>Abd</a:t>
            </a:r>
            <a:r>
              <a:rPr lang="fr-FR" sz="750" b="0" i="1" dirty="0">
                <a:solidFill>
                  <a:schemeClr val="bg1"/>
                </a:solidFill>
                <a:latin typeface="+mj-lt"/>
                <a:ea typeface="+mn-ea"/>
                <a:cs typeface="+mn-cs"/>
              </a:rPr>
              <a:t> el-Kader, le 23 décembre 1847</a:t>
            </a:r>
            <a:r>
              <a:rPr lang="fr-FR" sz="750" b="0" dirty="0">
                <a:solidFill>
                  <a:schemeClr val="bg1"/>
                </a:solidFill>
                <a:latin typeface="+mj-lt"/>
                <a:ea typeface="+mn-ea"/>
                <a:cs typeface="+mn-cs"/>
              </a:rPr>
              <a:t>, Régis Augustin.</a:t>
            </a:r>
          </a:p>
        </p:txBody>
      </p:sp>
    </p:spTree>
    <p:extLst>
      <p:ext uri="{BB962C8B-B14F-4D97-AF65-F5344CB8AC3E}">
        <p14:creationId xmlns:p14="http://schemas.microsoft.com/office/powerpoint/2010/main" val="562123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391DD57E5B93478FF05E2C903EA764" ma:contentTypeVersion="18" ma:contentTypeDescription="Crée un document." ma:contentTypeScope="" ma:versionID="748a24dbe7c01c4906a7f953ef192f9a">
  <xsd:schema xmlns:xsd="http://www.w3.org/2001/XMLSchema" xmlns:xs="http://www.w3.org/2001/XMLSchema" xmlns:p="http://schemas.microsoft.com/office/2006/metadata/properties" xmlns:ns2="ab47c3e9-a769-4b93-9732-d283b2210b07" xmlns:ns3="a95dae5b-09a3-4e3c-b2da-b62a8f76a9da" targetNamespace="http://schemas.microsoft.com/office/2006/metadata/properties" ma:root="true" ma:fieldsID="35ad6d73347d7043abe5d1447ec434cf" ns2:_="" ns3:_="">
    <xsd:import namespace="ab47c3e9-a769-4b93-9732-d283b2210b07"/>
    <xsd:import namespace="a95dae5b-09a3-4e3c-b2da-b62a8f76a9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7c3e9-a769-4b93-9732-d283b2210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8a68dac2-b343-4f5e-91ec-d3edb16176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5dae5b-09a3-4e3c-b2da-b62a8f76a9d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eedb67c-7104-4bc8-8503-39172c05549c}" ma:internalName="TaxCatchAll" ma:showField="CatchAllData" ma:web="a95dae5b-09a3-4e3c-b2da-b62a8f76a9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47c3e9-a769-4b93-9732-d283b2210b07">
      <Terms xmlns="http://schemas.microsoft.com/office/infopath/2007/PartnerControls"/>
    </lcf76f155ced4ddcb4097134ff3c332f>
    <TaxCatchAll xmlns="a95dae5b-09a3-4e3c-b2da-b62a8f76a9da" xsi:nil="true"/>
  </documentManagement>
</p:properties>
</file>

<file path=customXml/itemProps1.xml><?xml version="1.0" encoding="utf-8"?>
<ds:datastoreItem xmlns:ds="http://schemas.openxmlformats.org/officeDocument/2006/customXml" ds:itemID="{764A0804-37A4-4EBF-A8CF-3A5699AD5120}"/>
</file>

<file path=customXml/itemProps2.xml><?xml version="1.0" encoding="utf-8"?>
<ds:datastoreItem xmlns:ds="http://schemas.openxmlformats.org/officeDocument/2006/customXml" ds:itemID="{328B5395-2298-4E3D-A93B-96B2D23B5FD0}"/>
</file>

<file path=customXml/itemProps3.xml><?xml version="1.0" encoding="utf-8"?>
<ds:datastoreItem xmlns:ds="http://schemas.openxmlformats.org/officeDocument/2006/customXml" ds:itemID="{41AD100E-6D3A-45F5-B0EB-E4AF231B9F9A}"/>
</file>

<file path=docProps/app.xml><?xml version="1.0" encoding="utf-8"?>
<Properties xmlns="http://schemas.openxmlformats.org/officeDocument/2006/extended-properties" xmlns:vt="http://schemas.openxmlformats.org/officeDocument/2006/docPropsVTypes">
  <Template>Office Theme</Template>
  <TotalTime>19400</TotalTime>
  <Words>7450</Words>
  <Application>Microsoft Macintosh PowerPoint</Application>
  <PresentationFormat>Format A4 (210 x 297 mm)</PresentationFormat>
  <Paragraphs>385</Paragraphs>
  <Slides>21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 Unicode MS</vt:lpstr>
      <vt:lpstr>Arial</vt:lpstr>
      <vt:lpstr>Calibri</vt:lpstr>
      <vt:lpstr>Calibri Light</vt:lpstr>
      <vt:lpstr>Helvetica</vt:lpstr>
      <vt:lpstr>Sharp Grotesk Book 15</vt:lpstr>
      <vt:lpstr>Sharp Grotesk Medium 20</vt:lpstr>
      <vt:lpstr>Sharp Grotesk Medium 25</vt:lpstr>
      <vt:lpstr>Sharp Grotesk SemiBold 15</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soldats du FLN, appelés « Moujahid » ou « fellagas » par les français. Le Front de Libération Nationale est le mouvement qui s’est revendiqué seul porteur de la lutte pour l’Indépendance en 1954, en ouvrant le feu avec plusieurs attentats pendant la « toussaint rouge ». Il élimine l’autre parti, père de la pensée de l’Indépendance, appelé MNA (Mouvement Nationaliste Algérien) et dirigé par Messali Hadj. Celui-ci est considéré comme trop pacifiste et trop vieux par le FLN qui choisit la violence radicale. Au départ, aucun membre du FLN n’avait plus de 26 ou 27 ans. Le FLN recouvre 6 sections appelées « wilayas », régions algériennes, qui étaient chacune dirigées par un leader différent.    La branche française du FLN. Elle a été très active pendant la guerre d’Algérie,  contribuant au réseau d’information, d’attentats à Paris, en libérant des prisonniers, en faisant passer des armes. Les liens entre le FLN en France et en Algérie ont été importants. Cependant, à la libération, les membres de la section française ont été écartés des postes de pouvoir du gouvernement du nouveau régime algérien.  Les Pieds-noirs. C’est par ce terme qu’on désigne les Européens qui vivaient en Algérie. La plupart étaient d’origine française et avaient rejoint l’Algérie suite à la colonisation. La plupart étaient de condition assez modeste, commerçants, artisans, ils avaient des droits supérieurs aux algériens mais n’étaient pas aussi riches qu’on peut l’imaginer. Ce terme recouvre aussi souvent les Juifs algériens dits aussi Juifs pieds-noirs qui étaient en Algérie bien avant 1830. Ces Juifs d’Algérie ont été naturalisés français suite au décret Crémieux de 1870, mais beaucoup parlaient arabe dans leur langue d’origine.    Les Appelés. Ce sont les soldats envoyés en Algérie pour « pacifier » comme on disait à l’époque, se battre contre le FLN. Ils sont souvent très jeunes et envoyés dans le cadre de leur service militaire. Leur présence est au départ de 24 mois. Mais à partir de 1956, quand les combats s’intensifient, on envoie à nouveau des soldats qui étaient rentrés en France, prolongeant ainsi leur mobilisation, on les appelle alors « les rappelés ». L’envoie de troupes françaises est alors massive. Parmi les appelés, quelques rares  jeunes hommes décident de ne pas se battre et de déclarer leur volonté de ne pas se battre : certains vont en prison suite à leur refus de servir l’armée, on les appelle les « insoumis », d’autres choisissent de fuir l’armée une fois engagés, on les appelle les « déserteurs ».   L’OAS. L’Organisation Armée Secrète est une organisation clandestine fondée en février 1961 pour défendre l’Algérie française. Son action passe par tous les moyens (y-compris le terrorisme, des attentats en France et en Algérie contre des populations algériennes et des figures clés de l’indépendance tels que le Général de Gaulle, Jean-Paul Sartre, André Malraux), elle est fondée par deux activistes importants qui sont réfugiés à Madrid, Jean-Jacques Susini et Pierre Lagaillarde, et rallie aussi des militaires défenseurs de l’Algérie française tel que Raoul Salan. Les populations européennes s’en rapprochent parfois, désespérées de devoir quitter leurs terres, pour trouver un soutien. L’action de l’OAS dure pendant les premières années de l’Indépendance, il s’agit de la politique de la « terre brûlée », plus rien à perdre, on ne laissera rien de l’Algérie.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d’accompagnement pédagogique</dc:title>
  <dc:creator>Maeva Salvert</dc:creator>
  <cp:lastModifiedBy>Microsoft Office User</cp:lastModifiedBy>
  <cp:revision>211</cp:revision>
  <dcterms:created xsi:type="dcterms:W3CDTF">2021-01-18T13:24:15Z</dcterms:created>
  <dcterms:modified xsi:type="dcterms:W3CDTF">2024-03-20T14:08:02Z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0x01010093391DD57E5B93478FF05E2C903EA764</vt:lpwstr>
  </property>
  <property fmtid="{D5CDD505-2E9C-101B-9397-08002B2CF9AE}" pid="3" name="MediaServiceImageTags">
    <vt:lpwstr/>
  </property>
</Properties>
</file>